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notesMasterIdLst>
    <p:notesMasterId r:id="rId12"/>
  </p:notesMasterIdLst>
  <p:handoutMasterIdLst>
    <p:handoutMasterId r:id="rId13"/>
  </p:handoutMasterIdLst>
  <p:sldIdLst>
    <p:sldId id="582" r:id="rId2"/>
    <p:sldId id="583" r:id="rId3"/>
    <p:sldId id="534" r:id="rId4"/>
    <p:sldId id="535" r:id="rId5"/>
    <p:sldId id="578" r:id="rId6"/>
    <p:sldId id="542" r:id="rId7"/>
    <p:sldId id="545" r:id="rId8"/>
    <p:sldId id="547" r:id="rId9"/>
    <p:sldId id="548" r:id="rId10"/>
    <p:sldId id="550" r:id="rId11"/>
  </p:sldIdLst>
  <p:sldSz cx="9144000" cy="6858000" type="screen4x3"/>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793" userDrawn="1">
          <p15:clr>
            <a:srgbClr val="A4A3A4"/>
          </p15:clr>
        </p15:guide>
        <p15:guide id="3" pos="4830" userDrawn="1">
          <p15:clr>
            <a:srgbClr val="A4A3A4"/>
          </p15:clr>
        </p15:guide>
        <p15:guide id="4" pos="4263" userDrawn="1">
          <p15:clr>
            <a:srgbClr val="A4A3A4"/>
          </p15:clr>
        </p15:guide>
        <p15:guide id="5"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7B4"/>
    <a:srgbClr val="40CF41"/>
    <a:srgbClr val="99FF66"/>
    <a:srgbClr val="FFA4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07" autoAdjust="0"/>
  </p:normalViewPr>
  <p:slideViewPr>
    <p:cSldViewPr snapToGrid="0">
      <p:cViewPr varScale="1">
        <p:scale>
          <a:sx n="81" d="100"/>
          <a:sy n="81" d="100"/>
        </p:scale>
        <p:origin x="1486" y="24"/>
      </p:cViewPr>
      <p:guideLst>
        <p:guide orient="horz" pos="958"/>
        <p:guide pos="793"/>
        <p:guide pos="4830"/>
        <p:guide pos="4263"/>
        <p:guide pos="4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4436115" cy="356680"/>
          </a:xfrm>
          <a:prstGeom prst="rect">
            <a:avLst/>
          </a:prstGeom>
        </p:spPr>
        <p:txBody>
          <a:bodyPr vert="horz" lIns="95088" tIns="47544" rIns="95088" bIns="47544" rtlCol="0"/>
          <a:lstStyle>
            <a:lvl1pPr algn="l">
              <a:defRPr sz="1200"/>
            </a:lvl1pPr>
          </a:lstStyle>
          <a:p>
            <a:endParaRPr lang="zh-TW" altLang="en-US"/>
          </a:p>
        </p:txBody>
      </p:sp>
      <p:sp>
        <p:nvSpPr>
          <p:cNvPr id="3" name="日期版面配置區 2"/>
          <p:cNvSpPr>
            <a:spLocks noGrp="1"/>
          </p:cNvSpPr>
          <p:nvPr>
            <p:ph type="dt" sz="quarter" idx="1"/>
          </p:nvPr>
        </p:nvSpPr>
        <p:spPr>
          <a:xfrm>
            <a:off x="5796109" y="2"/>
            <a:ext cx="4436115" cy="356680"/>
          </a:xfrm>
          <a:prstGeom prst="rect">
            <a:avLst/>
          </a:prstGeom>
        </p:spPr>
        <p:txBody>
          <a:bodyPr vert="horz" lIns="95088" tIns="47544" rIns="95088" bIns="47544" rtlCol="0"/>
          <a:lstStyle>
            <a:lvl1pPr algn="r">
              <a:defRPr sz="1200"/>
            </a:lvl1pPr>
          </a:lstStyle>
          <a:p>
            <a:fld id="{B776B9E6-1AC4-4989-A42C-8C729AD662ED}" type="datetimeFigureOut">
              <a:rPr lang="zh-TW" altLang="en-US" smtClean="0"/>
              <a:t>2023/10/28</a:t>
            </a:fld>
            <a:endParaRPr lang="zh-TW" altLang="en-US"/>
          </a:p>
        </p:txBody>
      </p:sp>
      <p:sp>
        <p:nvSpPr>
          <p:cNvPr id="4" name="頁尾版面配置區 3"/>
          <p:cNvSpPr>
            <a:spLocks noGrp="1"/>
          </p:cNvSpPr>
          <p:nvPr>
            <p:ph type="ftr" sz="quarter" idx="2"/>
          </p:nvPr>
        </p:nvSpPr>
        <p:spPr>
          <a:xfrm>
            <a:off x="0" y="6747383"/>
            <a:ext cx="4436115" cy="356680"/>
          </a:xfrm>
          <a:prstGeom prst="rect">
            <a:avLst/>
          </a:prstGeom>
        </p:spPr>
        <p:txBody>
          <a:bodyPr vert="horz" lIns="95088" tIns="47544" rIns="95088" bIns="4754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796109" y="6747383"/>
            <a:ext cx="4436115" cy="356680"/>
          </a:xfrm>
          <a:prstGeom prst="rect">
            <a:avLst/>
          </a:prstGeom>
        </p:spPr>
        <p:txBody>
          <a:bodyPr vert="horz" lIns="95088" tIns="47544" rIns="95088" bIns="47544" rtlCol="0" anchor="b"/>
          <a:lstStyle>
            <a:lvl1pPr algn="r">
              <a:defRPr sz="1200"/>
            </a:lvl1pPr>
          </a:lstStyle>
          <a:p>
            <a:fld id="{B00B633C-4424-4EEC-AAB0-DA476E5530FD}" type="slidenum">
              <a:rPr lang="zh-TW" altLang="en-US" smtClean="0"/>
              <a:t>‹#›</a:t>
            </a:fld>
            <a:endParaRPr lang="zh-TW" altLang="en-US"/>
          </a:p>
        </p:txBody>
      </p:sp>
    </p:spTree>
    <p:extLst>
      <p:ext uri="{BB962C8B-B14F-4D97-AF65-F5344CB8AC3E}">
        <p14:creationId xmlns:p14="http://schemas.microsoft.com/office/powerpoint/2010/main" val="408152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4434998" cy="356437"/>
          </a:xfrm>
          <a:prstGeom prst="rect">
            <a:avLst/>
          </a:prstGeom>
        </p:spPr>
        <p:txBody>
          <a:bodyPr vert="horz" lIns="95088" tIns="47544" rIns="95088" bIns="47544" rtlCol="0"/>
          <a:lstStyle>
            <a:lvl1pPr algn="l">
              <a:defRPr sz="1200"/>
            </a:lvl1pPr>
          </a:lstStyle>
          <a:p>
            <a:endParaRPr lang="zh-TW" altLang="en-US"/>
          </a:p>
        </p:txBody>
      </p:sp>
      <p:sp>
        <p:nvSpPr>
          <p:cNvPr id="3" name="日期版面配置區 2"/>
          <p:cNvSpPr>
            <a:spLocks noGrp="1"/>
          </p:cNvSpPr>
          <p:nvPr>
            <p:ph type="dt" idx="1"/>
          </p:nvPr>
        </p:nvSpPr>
        <p:spPr>
          <a:xfrm>
            <a:off x="5797249" y="0"/>
            <a:ext cx="4434998" cy="356437"/>
          </a:xfrm>
          <a:prstGeom prst="rect">
            <a:avLst/>
          </a:prstGeom>
        </p:spPr>
        <p:txBody>
          <a:bodyPr vert="horz" lIns="95088" tIns="47544" rIns="95088" bIns="47544" rtlCol="0"/>
          <a:lstStyle>
            <a:lvl1pPr algn="r">
              <a:defRPr sz="1200"/>
            </a:lvl1pPr>
          </a:lstStyle>
          <a:p>
            <a:fld id="{F37BF339-2980-48BE-89D5-368FF2D26E8D}" type="datetimeFigureOut">
              <a:rPr lang="zh-TW" altLang="en-US" smtClean="0"/>
              <a:t>2023/10/28</a:t>
            </a:fld>
            <a:endParaRPr lang="zh-TW" altLang="en-US"/>
          </a:p>
        </p:txBody>
      </p:sp>
      <p:sp>
        <p:nvSpPr>
          <p:cNvPr id="4" name="投影片圖像版面配置區 3"/>
          <p:cNvSpPr>
            <a:spLocks noGrp="1" noRot="1" noChangeAspect="1"/>
          </p:cNvSpPr>
          <p:nvPr>
            <p:ph type="sldImg" idx="2"/>
          </p:nvPr>
        </p:nvSpPr>
        <p:spPr>
          <a:xfrm>
            <a:off x="3521075" y="889000"/>
            <a:ext cx="3192463" cy="2395538"/>
          </a:xfrm>
          <a:prstGeom prst="rect">
            <a:avLst/>
          </a:prstGeom>
          <a:noFill/>
          <a:ln w="12700">
            <a:solidFill>
              <a:prstClr val="black"/>
            </a:solidFill>
          </a:ln>
        </p:spPr>
        <p:txBody>
          <a:bodyPr vert="horz" lIns="95088" tIns="47544" rIns="95088" bIns="47544" rtlCol="0" anchor="ctr"/>
          <a:lstStyle/>
          <a:p>
            <a:endParaRPr lang="zh-TW" altLang="en-US"/>
          </a:p>
        </p:txBody>
      </p:sp>
      <p:sp>
        <p:nvSpPr>
          <p:cNvPr id="5" name="備忘稿版面配置區 4"/>
          <p:cNvSpPr>
            <a:spLocks noGrp="1"/>
          </p:cNvSpPr>
          <p:nvPr>
            <p:ph type="body" sz="quarter" idx="3"/>
          </p:nvPr>
        </p:nvSpPr>
        <p:spPr>
          <a:xfrm>
            <a:off x="1023463" y="3418831"/>
            <a:ext cx="8187690" cy="2797225"/>
          </a:xfrm>
          <a:prstGeom prst="rect">
            <a:avLst/>
          </a:prstGeom>
        </p:spPr>
        <p:txBody>
          <a:bodyPr vert="horz" lIns="95088" tIns="47544" rIns="95088" bIns="47544"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3" y="6747628"/>
            <a:ext cx="4434998" cy="356436"/>
          </a:xfrm>
          <a:prstGeom prst="rect">
            <a:avLst/>
          </a:prstGeom>
        </p:spPr>
        <p:txBody>
          <a:bodyPr vert="horz" lIns="95088" tIns="47544" rIns="95088" bIns="47544"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797249" y="6747628"/>
            <a:ext cx="4434998" cy="356436"/>
          </a:xfrm>
          <a:prstGeom prst="rect">
            <a:avLst/>
          </a:prstGeom>
        </p:spPr>
        <p:txBody>
          <a:bodyPr vert="horz" lIns="95088" tIns="47544" rIns="95088" bIns="47544" rtlCol="0" anchor="b"/>
          <a:lstStyle>
            <a:lvl1pPr algn="r">
              <a:defRPr sz="1200"/>
            </a:lvl1pPr>
          </a:lstStyle>
          <a:p>
            <a:fld id="{247C15B5-0933-4E4A-BAC6-0CF3AB566E31}" type="slidenum">
              <a:rPr lang="zh-TW" altLang="en-US" smtClean="0"/>
              <a:t>‹#›</a:t>
            </a:fld>
            <a:endParaRPr lang="zh-TW" altLang="en-US"/>
          </a:p>
        </p:txBody>
      </p:sp>
    </p:spTree>
    <p:extLst>
      <p:ext uri="{BB962C8B-B14F-4D97-AF65-F5344CB8AC3E}">
        <p14:creationId xmlns:p14="http://schemas.microsoft.com/office/powerpoint/2010/main" val="68574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3</a:t>
            </a:fld>
            <a:endParaRPr lang="zh-TW" altLang="en-US"/>
          </a:p>
        </p:txBody>
      </p:sp>
    </p:spTree>
    <p:extLst>
      <p:ext uri="{BB962C8B-B14F-4D97-AF65-F5344CB8AC3E}">
        <p14:creationId xmlns:p14="http://schemas.microsoft.com/office/powerpoint/2010/main" val="287106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4</a:t>
            </a:fld>
            <a:endParaRPr lang="zh-TW" altLang="en-US"/>
          </a:p>
        </p:txBody>
      </p:sp>
    </p:spTree>
    <p:extLst>
      <p:ext uri="{BB962C8B-B14F-4D97-AF65-F5344CB8AC3E}">
        <p14:creationId xmlns:p14="http://schemas.microsoft.com/office/powerpoint/2010/main" val="112339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空手道社 </a:t>
            </a:r>
            <a:endParaRPr lang="en-US" altLang="zh-TW" dirty="0" smtClean="0"/>
          </a:p>
          <a:p>
            <a:r>
              <a:rPr lang="en-US" altLang="zh-TW" dirty="0" smtClean="0"/>
              <a:t>In 1970s at an</a:t>
            </a:r>
            <a:r>
              <a:rPr lang="en-US" altLang="zh-TW" baseline="0" dirty="0" smtClean="0"/>
              <a:t> university</a:t>
            </a:r>
          </a:p>
          <a:p>
            <a:pPr defTabSz="950885">
              <a:defRPr/>
            </a:pPr>
            <a:r>
              <a:rPr lang="en-US" altLang="zh-TW" baseline="0" dirty="0" smtClean="0"/>
              <a:t>1: instructor</a:t>
            </a:r>
          </a:p>
          <a:p>
            <a:r>
              <a:rPr lang="en-US" altLang="zh-TW" baseline="0" dirty="0" smtClean="0"/>
              <a:t>34: administrator</a:t>
            </a:r>
          </a:p>
          <a:p>
            <a:endParaRPr lang="zh-TW" altLang="en-US" dirty="0"/>
          </a:p>
        </p:txBody>
      </p:sp>
      <p:sp>
        <p:nvSpPr>
          <p:cNvPr id="4" name="投影片編號版面配置區 3"/>
          <p:cNvSpPr>
            <a:spLocks noGrp="1"/>
          </p:cNvSpPr>
          <p:nvPr>
            <p:ph type="sldNum" sz="quarter" idx="5"/>
          </p:nvPr>
        </p:nvSpPr>
        <p:spPr/>
        <p:txBody>
          <a:bodyPr/>
          <a:lstStyle/>
          <a:p>
            <a:fld id="{247C15B5-0933-4E4A-BAC6-0CF3AB566E31}" type="slidenum">
              <a:rPr lang="zh-TW" altLang="en-US" smtClean="0"/>
              <a:t>5</a:t>
            </a:fld>
            <a:endParaRPr lang="zh-TW" altLang="en-US"/>
          </a:p>
        </p:txBody>
      </p:sp>
    </p:spTree>
    <p:extLst>
      <p:ext uri="{BB962C8B-B14F-4D97-AF65-F5344CB8AC3E}">
        <p14:creationId xmlns:p14="http://schemas.microsoft.com/office/powerpoint/2010/main" val="345448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47C15B5-0933-4E4A-BAC6-0CF3AB566E31}" type="slidenum">
              <a:rPr lang="zh-TW" altLang="en-US" smtClean="0"/>
              <a:t>6</a:t>
            </a:fld>
            <a:endParaRPr lang="zh-TW" altLang="en-US"/>
          </a:p>
        </p:txBody>
      </p:sp>
    </p:spTree>
    <p:extLst>
      <p:ext uri="{BB962C8B-B14F-4D97-AF65-F5344CB8AC3E}">
        <p14:creationId xmlns:p14="http://schemas.microsoft.com/office/powerpoint/2010/main" val="315829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47C15B5-0933-4E4A-BAC6-0CF3AB566E31}" type="slidenum">
              <a:rPr lang="zh-TW" altLang="en-US" smtClean="0"/>
              <a:t>7</a:t>
            </a:fld>
            <a:endParaRPr lang="zh-TW" altLang="en-US"/>
          </a:p>
        </p:txBody>
      </p:sp>
    </p:spTree>
    <p:extLst>
      <p:ext uri="{BB962C8B-B14F-4D97-AF65-F5344CB8AC3E}">
        <p14:creationId xmlns:p14="http://schemas.microsoft.com/office/powerpoint/2010/main" val="303043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8</a:t>
            </a:fld>
            <a:endParaRPr lang="zh-TW" altLang="en-US"/>
          </a:p>
        </p:txBody>
      </p:sp>
    </p:spTree>
    <p:extLst>
      <p:ext uri="{BB962C8B-B14F-4D97-AF65-F5344CB8AC3E}">
        <p14:creationId xmlns:p14="http://schemas.microsoft.com/office/powerpoint/2010/main" val="422697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9</a:t>
            </a:fld>
            <a:endParaRPr lang="zh-TW" altLang="en-US"/>
          </a:p>
        </p:txBody>
      </p:sp>
    </p:spTree>
    <p:extLst>
      <p:ext uri="{BB962C8B-B14F-4D97-AF65-F5344CB8AC3E}">
        <p14:creationId xmlns:p14="http://schemas.microsoft.com/office/powerpoint/2010/main" val="405790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47C15B5-0933-4E4A-BAC6-0CF3AB566E31}" type="slidenum">
              <a:rPr lang="zh-TW" altLang="en-US" smtClean="0"/>
              <a:t>10</a:t>
            </a:fld>
            <a:endParaRPr lang="zh-TW" altLang="en-US"/>
          </a:p>
        </p:txBody>
      </p:sp>
    </p:spTree>
    <p:extLst>
      <p:ext uri="{BB962C8B-B14F-4D97-AF65-F5344CB8AC3E}">
        <p14:creationId xmlns:p14="http://schemas.microsoft.com/office/powerpoint/2010/main" val="1694310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grpSp>
        <p:nvGrpSpPr>
          <p:cNvPr id="20" name="群組 19">
            <a:extLst>
              <a:ext uri="{FF2B5EF4-FFF2-40B4-BE49-F238E27FC236}">
                <a16:creationId xmlns:a16="http://schemas.microsoft.com/office/drawing/2014/main" id="{4B6492BE-76D1-5149-BF60-A930FD675AF1}"/>
              </a:ext>
            </a:extLst>
          </p:cNvPr>
          <p:cNvGrpSpPr/>
          <p:nvPr/>
        </p:nvGrpSpPr>
        <p:grpSpPr>
          <a:xfrm>
            <a:off x="-3765" y="4952999"/>
            <a:ext cx="9147765" cy="1912087"/>
            <a:chOff x="-3765" y="4952999"/>
            <a:chExt cx="9147765" cy="1912087"/>
          </a:xfrm>
        </p:grpSpPr>
        <p:grpSp>
          <p:nvGrpSpPr>
            <p:cNvPr id="2" name="群組 1"/>
            <p:cNvGrpSpPr/>
            <p:nvPr/>
          </p:nvGrpSpPr>
          <p:grpSpPr>
            <a:xfrm>
              <a:off x="-3765" y="4952999"/>
              <a:ext cx="9147765" cy="1912087"/>
              <a:chOff x="-3765" y="4832896"/>
              <a:chExt cx="9147765" cy="2032191"/>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ctr"/>
                <a:endParaRPr kumimoji="0" lang="en-US">
                  <a:latin typeface="Times New Roman" panose="02020603050405020304" pitchFamily="18" charset="0"/>
                  <a:cs typeface="Times New Roman" panose="02020603050405020304" pitchFamily="18" charset="0"/>
                </a:endParaRPr>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ctr"/>
                <a:endParaRPr kumimoji="0" lang="en-US">
                  <a:latin typeface="Times New Roman" panose="02020603050405020304" pitchFamily="18" charset="0"/>
                  <a:cs typeface="Times New Roman" panose="02020603050405020304" pitchFamily="18" charset="0"/>
                </a:endParaRPr>
              </a:p>
            </p:txBody>
          </p:sp>
          <p:sp>
            <p:nvSpPr>
              <p:cNvPr id="11" name="手繪多邊形 10"/>
              <p:cNvSpPr>
                <a:spLocks/>
              </p:cNvSpPr>
              <p:nvPr/>
            </p:nvSpPr>
            <p:spPr bwMode="auto">
              <a:xfrm>
                <a:off x="0" y="4883887"/>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panose="02020603050405020304" pitchFamily="18" charset="0"/>
                  <a:cs typeface="Times New Roman" panose="02020603050405020304" pitchFamily="18" charset="0"/>
                </a:endParaRPr>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6" name="文字方塊 15">
              <a:extLst>
                <a:ext uri="{FF2B5EF4-FFF2-40B4-BE49-F238E27FC236}">
                  <a16:creationId xmlns:a16="http://schemas.microsoft.com/office/drawing/2014/main" id="{A634BF6B-AE61-E944-956E-A7C389EA8115}"/>
                </a:ext>
              </a:extLst>
            </p:cNvPr>
            <p:cNvSpPr txBox="1"/>
            <p:nvPr/>
          </p:nvSpPr>
          <p:spPr>
            <a:xfrm>
              <a:off x="0" y="5553307"/>
              <a:ext cx="9144000" cy="830997"/>
            </a:xfrm>
            <a:prstGeom prst="rect">
              <a:avLst/>
            </a:prstGeom>
            <a:noFill/>
          </p:spPr>
          <p:txBody>
            <a:bodyPr wrap="square" rtlCol="0">
              <a:spAutoFit/>
            </a:bodyPr>
            <a:lstStyle/>
            <a:p>
              <a:pPr algn="ctr"/>
              <a:r>
                <a:rPr lang="en-US" altLang="zh-TW" sz="2400" b="1" kern="1200" dirty="0">
                  <a:solidFill>
                    <a:schemeClr val="tx1"/>
                  </a:solidFill>
                  <a:effectLst/>
                  <a:latin typeface="Times New Roman" panose="02020603050405020304" pitchFamily="18" charset="0"/>
                  <a:ea typeface="+mn-ea"/>
                  <a:cs typeface="Times New Roman" panose="02020603050405020304" pitchFamily="18" charset="0"/>
                </a:rPr>
                <a:t>Institute of Communications Engineering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400" b="1" kern="1200" dirty="0">
                  <a:solidFill>
                    <a:schemeClr val="tx1"/>
                  </a:solidFill>
                  <a:effectLst/>
                  <a:latin typeface="Times New Roman" panose="02020603050405020304" pitchFamily="18" charset="0"/>
                  <a:ea typeface="+mn-ea"/>
                  <a:cs typeface="Times New Roman" panose="02020603050405020304" pitchFamily="18" charset="0"/>
                </a:rPr>
                <a:t>National Tsing Hua University </a:t>
              </a:r>
              <a:endParaRPr lang="en-US" altLang="zh-TW" sz="2400" dirty="0">
                <a:effectLst/>
                <a:latin typeface="Times New Roman" panose="02020603050405020304" pitchFamily="18" charset="0"/>
                <a:cs typeface="Times New Roman" panose="02020603050405020304" pitchFamily="18" charset="0"/>
              </a:endParaRPr>
            </a:p>
          </p:txBody>
        </p:sp>
      </p:grpSp>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Times New Roman" panose="02020603050405020304" pitchFamily="18" charset="0"/>
              <a:cs typeface="Times New Roman" panose="02020603050405020304" pitchFamily="18" charset="0"/>
            </a:endParaRPr>
          </a:p>
        </p:txBody>
      </p:sp>
      <p:sp>
        <p:nvSpPr>
          <p:cNvPr id="9" name="標題 8"/>
          <p:cNvSpPr>
            <a:spLocks noGrp="1"/>
          </p:cNvSpPr>
          <p:nvPr>
            <p:ph type="ctrTitle"/>
          </p:nvPr>
        </p:nvSpPr>
        <p:spPr>
          <a:xfrm>
            <a:off x="35443" y="1752601"/>
            <a:ext cx="9073061" cy="1829761"/>
          </a:xfrm>
        </p:spPr>
        <p:txBody>
          <a:bodyPr vert="horz" anchor="ctr">
            <a:normAutofit/>
            <a:scene3d>
              <a:camera prst="orthographicFront"/>
              <a:lightRig rig="soft" dir="t"/>
            </a:scene3d>
            <a:sp3d prstMaterial="softEdge">
              <a:bevelT w="25400" h="25400"/>
            </a:sp3d>
          </a:bodyPr>
          <a:lstStyle>
            <a:lvl1pPr algn="ctr">
              <a:defRPr sz="4000" b="1">
                <a:solidFill>
                  <a:schemeClr val="tx1"/>
                </a:solidFill>
                <a:effectLst/>
                <a:latin typeface="Times New Roman" panose="02020603050405020304" pitchFamily="18" charset="0"/>
                <a:cs typeface="Times New Roman" panose="02020603050405020304" pitchFamily="18" charset="0"/>
              </a:defRPr>
            </a:lvl1pPr>
            <a:extLst/>
          </a:lstStyle>
          <a:p>
            <a:r>
              <a:rPr kumimoji="0" lang="zh-TW" altLang="en-US" smtClean="0"/>
              <a:t>按一下以編輯母片標題樣式</a:t>
            </a:r>
            <a:endParaRPr kumimoji="0" lang="en-US" dirty="0"/>
          </a:p>
        </p:txBody>
      </p:sp>
      <p:sp>
        <p:nvSpPr>
          <p:cNvPr id="17" name="副標題 16"/>
          <p:cNvSpPr>
            <a:spLocks noGrp="1"/>
          </p:cNvSpPr>
          <p:nvPr>
            <p:ph type="subTitle" idx="1"/>
          </p:nvPr>
        </p:nvSpPr>
        <p:spPr>
          <a:xfrm>
            <a:off x="685800" y="3611607"/>
            <a:ext cx="7772400" cy="1199704"/>
          </a:xfrm>
        </p:spPr>
        <p:txBody>
          <a:bodyPr lIns="45720" rIns="45720" anchor="ctr"/>
          <a:lstStyle>
            <a:lvl1pPr marL="0" marR="64008" indent="0" algn="ctr">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dirty="0"/>
          </a:p>
        </p:txBody>
      </p:sp>
      <p:sp>
        <p:nvSpPr>
          <p:cNvPr id="30" name="日期版面配置區 29"/>
          <p:cNvSpPr>
            <a:spLocks noGrp="1"/>
          </p:cNvSpPr>
          <p:nvPr>
            <p:ph type="dt" sz="half" idx="10"/>
          </p:nvPr>
        </p:nvSpPr>
        <p:spPr/>
        <p:txBody>
          <a:bodyPr/>
          <a:lstStyle>
            <a:lvl1pPr algn="ctr">
              <a:defRPr>
                <a:solidFill>
                  <a:srgbClr val="FFFFFF"/>
                </a:solidFill>
                <a:latin typeface="Times New Roman" panose="02020603050405020304" pitchFamily="18" charset="0"/>
                <a:cs typeface="Times New Roman" panose="02020603050405020304" pitchFamily="18" charset="0"/>
              </a:defRPr>
            </a:lvl1pPr>
            <a:extLst/>
          </a:lstStyle>
          <a:p>
            <a:fld id="{F0A08935-E554-47E3-A3F7-3B8D87BFB255}" type="datetime1">
              <a:rPr lang="en-US" altLang="zh-TW" smtClean="0"/>
              <a:pPr/>
              <a:t>10/28/2023</a:t>
            </a:fld>
            <a:endParaRPr lang="en-US" dirty="0"/>
          </a:p>
        </p:txBody>
      </p:sp>
      <p:sp>
        <p:nvSpPr>
          <p:cNvPr id="19" name="頁尾版面配置區 18"/>
          <p:cNvSpPr>
            <a:spLocks noGrp="1"/>
          </p:cNvSpPr>
          <p:nvPr>
            <p:ph type="ftr" sz="quarter" idx="11"/>
          </p:nvPr>
        </p:nvSpPr>
        <p:spPr/>
        <p:txBody>
          <a:bodyPr/>
          <a:lstStyle>
            <a:lvl1pPr algn="ctr">
              <a:defRPr>
                <a:solidFill>
                  <a:schemeClr val="accent1">
                    <a:tint val="20000"/>
                  </a:schemeClr>
                </a:solidFill>
                <a:latin typeface="Times New Roman" panose="02020603050405020304" pitchFamily="18" charset="0"/>
                <a:cs typeface="Times New Roman" panose="02020603050405020304" pitchFamily="18" charset="0"/>
              </a:defRPr>
            </a:lvl1pPr>
            <a:extLst/>
          </a:lstStyle>
          <a:p>
            <a:endParaRPr lang="en-US" dirty="0"/>
          </a:p>
        </p:txBody>
      </p:sp>
      <p:pic>
        <p:nvPicPr>
          <p:cNvPr id="13" name="圖片 12">
            <a:extLst>
              <a:ext uri="{FF2B5EF4-FFF2-40B4-BE49-F238E27FC236}">
                <a16:creationId xmlns:a16="http://schemas.microsoft.com/office/drawing/2014/main" id="{B210DA57-B02D-F943-ABB1-999C5333EACC}"/>
              </a:ext>
            </a:extLst>
          </p:cNvPr>
          <p:cNvPicPr>
            <a:picLocks noChangeAspect="1"/>
          </p:cNvPicPr>
          <p:nvPr/>
        </p:nvPicPr>
        <p:blipFill>
          <a:blip r:embed="rId3">
            <a:alphaModFix amt="37000"/>
          </a:blip>
          <a:stretch>
            <a:fillRect/>
          </a:stretch>
        </p:blipFill>
        <p:spPr>
          <a:xfrm>
            <a:off x="7897013" y="24830"/>
            <a:ext cx="1246987" cy="1246987"/>
          </a:xfrm>
          <a:prstGeom prst="rect">
            <a:avLst/>
          </a:prstGeom>
        </p:spPr>
      </p:pic>
      <p:sp>
        <p:nvSpPr>
          <p:cNvPr id="14" name="投影片編號版面配置區 17">
            <a:extLst>
              <a:ext uri="{FF2B5EF4-FFF2-40B4-BE49-F238E27FC236}">
                <a16:creationId xmlns:a16="http://schemas.microsoft.com/office/drawing/2014/main" id="{B88B9942-7ACE-1C47-8180-513EDB318807}"/>
              </a:ext>
            </a:extLst>
          </p:cNvPr>
          <p:cNvSpPr>
            <a:spLocks noGrp="1"/>
          </p:cNvSpPr>
          <p:nvPr>
            <p:ph type="sldNum" sz="quarter" idx="4"/>
          </p:nvPr>
        </p:nvSpPr>
        <p:spPr>
          <a:xfrm>
            <a:off x="-13567" y="6496458"/>
            <a:ext cx="842241" cy="366216"/>
          </a:xfrm>
          <a:prstGeom prst="rect">
            <a:avLst/>
          </a:prstGeom>
        </p:spPr>
        <p:txBody>
          <a:bodyPr vert="horz" anchor="b"/>
          <a:lstStyle>
            <a:lvl1pPr algn="ctr" eaLnBrk="1" latinLnBrk="0" hangingPunct="1">
              <a:defRPr kumimoji="0" sz="1400" b="1">
                <a:solidFill>
                  <a:schemeClr val="bg1"/>
                </a:solidFill>
                <a:latin typeface="Times New Roman" panose="02020603050405020304" pitchFamily="18" charset="0"/>
                <a:cs typeface="Times New Roman" panose="02020603050405020304" pitchFamily="18" charset="0"/>
              </a:defRPr>
            </a:lvl1pPr>
            <a:extLst/>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15216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vert="horz">
            <a:normAutofit/>
          </a:bodyPr>
          <a:lstStyle>
            <a:lvl1pPr>
              <a:defRPr lang="zh-TW" altLang="en-US" sz="2600" dirty="0" smtClean="0">
                <a:solidFill>
                  <a:schemeClr val="tx1"/>
                </a:solidFill>
                <a:latin typeface="Times New Roman" panose="02020603050405020304" pitchFamily="18" charset="0"/>
                <a:cs typeface="Times New Roman" panose="02020603050405020304" pitchFamily="18" charset="0"/>
              </a:defRPr>
            </a:lvl1pPr>
            <a:lvl2pPr>
              <a:defRPr lang="zh-TW" altLang="en-US" dirty="0" smtClean="0">
                <a:solidFill>
                  <a:schemeClr val="tx1"/>
                </a:solidFill>
                <a:latin typeface="Times New Roman" panose="02020603050405020304" pitchFamily="18" charset="0"/>
                <a:cs typeface="Times New Roman" panose="02020603050405020304" pitchFamily="18" charset="0"/>
              </a:defRPr>
            </a:lvl2pPr>
            <a:lvl3pPr>
              <a:defRPr lang="zh-TW" altLang="en-US" sz="2200" dirty="0" smtClean="0">
                <a:solidFill>
                  <a:schemeClr val="tx1"/>
                </a:solidFill>
                <a:latin typeface="Times New Roman" panose="02020603050405020304" pitchFamily="18" charset="0"/>
                <a:cs typeface="Times New Roman" panose="02020603050405020304" pitchFamily="18" charset="0"/>
              </a:defRPr>
            </a:lvl3pPr>
            <a:lvl4pPr>
              <a:defRPr lang="zh-TW" altLang="en-US" sz="2000" dirty="0" smtClean="0">
                <a:solidFill>
                  <a:schemeClr val="tx1"/>
                </a:solidFill>
                <a:latin typeface="Times New Roman" panose="02020603050405020304" pitchFamily="18" charset="0"/>
                <a:cs typeface="Times New Roman" panose="02020603050405020304" pitchFamily="18" charset="0"/>
              </a:defRPr>
            </a:lvl4pPr>
            <a:lvl5pPr>
              <a:defRPr lang="en-US" sz="1800" dirty="0">
                <a:solidFill>
                  <a:schemeClr val="tx1"/>
                </a:solidFill>
                <a:latin typeface="Times New Roman" panose="02020603050405020304" pitchFamily="18" charset="0"/>
                <a:cs typeface="Times New Roman" panose="02020603050405020304" pitchFamily="18" charset="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kumimoji="0" lang="en-US" dirty="0"/>
          </a:p>
        </p:txBody>
      </p:sp>
      <p:sp>
        <p:nvSpPr>
          <p:cNvPr id="4" name="日期版面配置區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34880765-9BA3-4441-A899-CFDD860695B8}" type="datetime1">
              <a:rPr lang="en-US" altLang="zh-TW" smtClean="0"/>
              <a:pPr/>
              <a:t>10/28/2023</a:t>
            </a:fld>
            <a:endParaRPr lang="en-US" dirty="0"/>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6" name="投影片編號版面配置區 5"/>
          <p:cNvSpPr>
            <a:spLocks noGrp="1"/>
          </p:cNvSpPr>
          <p:nvPr>
            <p:ph type="sldNum" sz="quarter" idx="12"/>
          </p:nvPr>
        </p:nvSpPr>
        <p:spPr>
          <a:xfrm>
            <a:off x="-13565" y="6407945"/>
            <a:ext cx="775565" cy="454730"/>
          </a:xfrm>
        </p:spPr>
        <p:txBody>
          <a:bodyPr/>
          <a:lstStyle>
            <a:lvl1pPr>
              <a:defRPr sz="1600">
                <a:latin typeface="Times New Roman" panose="02020603050405020304" pitchFamily="18" charset="0"/>
                <a:cs typeface="Times New Roman" panose="02020603050405020304" pitchFamily="18" charset="0"/>
              </a:defRPr>
            </a:lvl1pPr>
          </a:lstStyle>
          <a:p>
            <a:fld id="{DF28FB93-0A08-4E7D-8E63-9EFA29F1E093}" type="slidenum">
              <a:rPr lang="en-US" smtClean="0"/>
              <a:pPr/>
              <a:t>‹#›</a:t>
            </a:fld>
            <a:endParaRPr lang="en-US" dirty="0"/>
          </a:p>
        </p:txBody>
      </p:sp>
      <p:sp>
        <p:nvSpPr>
          <p:cNvPr id="7" name="標題 6"/>
          <p:cNvSpPr>
            <a:spLocks noGrp="1"/>
          </p:cNvSpPr>
          <p:nvPr>
            <p:ph type="title"/>
          </p:nvPr>
        </p:nvSpPr>
        <p:spPr/>
        <p:txBody>
          <a:bodyPr rtlCol="0">
            <a:normAutofit/>
          </a:bodyPr>
          <a:lstStyle>
            <a:lvl1pPr>
              <a:defRPr sz="4000" b="1">
                <a:solidFill>
                  <a:schemeClr val="tx1"/>
                </a:solidFill>
                <a:effectLst/>
                <a:latin typeface="Times New Roman" panose="02020603050405020304" pitchFamily="18" charset="0"/>
                <a:cs typeface="Times New Roman" panose="02020603050405020304" pitchFamily="18" charset="0"/>
              </a:defRPr>
            </a:lvl1pPr>
            <a:extLst/>
          </a:lstStyle>
          <a:p>
            <a:r>
              <a:rPr kumimoji="0" lang="zh-TW" altLang="en-US" dirty="0" smtClean="0"/>
              <a:t>按一下以編輯母片標題樣式</a:t>
            </a:r>
            <a:endParaRPr kumimoji="0" lang="en-US" dirty="0"/>
          </a:p>
        </p:txBody>
      </p:sp>
    </p:spTree>
    <p:extLst>
      <p:ext uri="{BB962C8B-B14F-4D97-AF65-F5344CB8AC3E}">
        <p14:creationId xmlns:p14="http://schemas.microsoft.com/office/powerpoint/2010/main" val="3717087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FC2D1F-410E-D542-920E-298B20BD262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kumimoji="1" lang="zh-TW" altLang="en-US" smtClean="0"/>
              <a:t>按一下以編輯母片標題樣式</a:t>
            </a:r>
            <a:endParaRPr kumimoji="1" lang="zh-TW" altLang="en-US"/>
          </a:p>
        </p:txBody>
      </p:sp>
      <p:sp>
        <p:nvSpPr>
          <p:cNvPr id="3" name="日期版面配置區 2">
            <a:extLst>
              <a:ext uri="{FF2B5EF4-FFF2-40B4-BE49-F238E27FC236}">
                <a16:creationId xmlns:a16="http://schemas.microsoft.com/office/drawing/2014/main" id="{2CE976BB-60F8-8C48-B56D-264FF2D5C9B0}"/>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05E7EC1C-A736-450E-96EC-50F743A1E02B}" type="datetime1">
              <a:rPr lang="en-US" altLang="zh-TW" smtClean="0"/>
              <a:pPr/>
              <a:t>10/28/2023</a:t>
            </a:fld>
            <a:endParaRPr lang="en-US" dirty="0"/>
          </a:p>
        </p:txBody>
      </p:sp>
      <p:sp>
        <p:nvSpPr>
          <p:cNvPr id="4" name="頁尾版面配置區 3">
            <a:extLst>
              <a:ext uri="{FF2B5EF4-FFF2-40B4-BE49-F238E27FC236}">
                <a16:creationId xmlns:a16="http://schemas.microsoft.com/office/drawing/2014/main" id="{63A0B1BD-2036-9447-97F7-119D838568F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5" name="投影片編號版面配置區 4">
            <a:extLst>
              <a:ext uri="{FF2B5EF4-FFF2-40B4-BE49-F238E27FC236}">
                <a16:creationId xmlns:a16="http://schemas.microsoft.com/office/drawing/2014/main" id="{DAA630BA-A8E2-5240-8B7D-043547AF65BA}"/>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598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57200" y="5939204"/>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手繪多邊形 11"/>
          <p:cNvSpPr>
            <a:spLocks/>
          </p:cNvSpPr>
          <p:nvPr/>
        </p:nvSpPr>
        <p:spPr bwMode="auto">
          <a:xfrm>
            <a:off x="459423" y="5924550"/>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0" y="5777132"/>
            <a:ext cx="3402314" cy="1080868"/>
          </a:xfrm>
          <a:prstGeom prst="rtTriangle">
            <a:avLst/>
          </a:prstGeom>
          <a:blipFill>
            <a:blip r:embed="rId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接點 14"/>
          <p:cNvCxnSpPr/>
          <p:nvPr/>
        </p:nvCxnSpPr>
        <p:spPr>
          <a:xfrm>
            <a:off x="-3195" y="577713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a:r>
              <a:rPr kumimoji="0" lang="zh-TW" altLang="en-US" dirty="0"/>
              <a:t>按一下以編輯母片文字樣式</a:t>
            </a:r>
          </a:p>
          <a:p>
            <a:pPr lvl="1"/>
            <a:r>
              <a:rPr kumimoji="0" lang="zh-TW" altLang="en-US" dirty="0"/>
              <a:t>第二層</a:t>
            </a:r>
          </a:p>
          <a:p>
            <a:pPr lvl="2"/>
            <a:r>
              <a:rPr kumimoji="0" lang="zh-TW" altLang="en-US" dirty="0"/>
              <a:t>第三層</a:t>
            </a:r>
          </a:p>
          <a:p>
            <a:pPr lvl="3"/>
            <a:r>
              <a:rPr kumimoji="0" lang="zh-TW" altLang="en-US" dirty="0"/>
              <a:t>第四層</a:t>
            </a:r>
          </a:p>
          <a:p>
            <a:pPr lvl="4"/>
            <a:r>
              <a:rPr kumimoji="0" lang="zh-TW" altLang="en-US" dirty="0"/>
              <a:t>第五層</a:t>
            </a:r>
            <a:endParaRPr kumimoji="0" lang="en-US" dirty="0"/>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E7EC1C-A736-450E-96EC-50F743A1E02B}" type="datetime1">
              <a:rPr lang="en-US" altLang="zh-TW" smtClean="0"/>
              <a:t>10/28/2023</a:t>
            </a:fld>
            <a:endParaRPr lang="en-US" dirty="0"/>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投影片編號版面配置區 17"/>
          <p:cNvSpPr>
            <a:spLocks noGrp="1"/>
          </p:cNvSpPr>
          <p:nvPr>
            <p:ph type="sldNum" sz="quarter" idx="4"/>
          </p:nvPr>
        </p:nvSpPr>
        <p:spPr>
          <a:xfrm>
            <a:off x="-13565" y="6497549"/>
            <a:ext cx="365760" cy="365125"/>
          </a:xfrm>
          <a:prstGeom prst="rect">
            <a:avLst/>
          </a:prstGeom>
        </p:spPr>
        <p:txBody>
          <a:bodyPr vert="horz" anchor="b"/>
          <a:lstStyle>
            <a:lvl1pPr algn="ctr" eaLnBrk="1" latinLnBrk="0" hangingPunct="1">
              <a:defRPr kumimoji="0" sz="1200" b="1">
                <a:solidFill>
                  <a:schemeClr val="bg1"/>
                </a:solidFill>
              </a:defRPr>
            </a:lvl1pPr>
            <a:extLst/>
          </a:lstStyle>
          <a:p>
            <a:fld id="{DF28FB93-0A08-4E7D-8E63-9EFA29F1E093}" type="slidenum">
              <a:rPr lang="en-US" smtClean="0"/>
              <a:pPr/>
              <a:t>‹#›</a:t>
            </a:fld>
            <a:endParaRPr lang="en-US" dirty="0"/>
          </a:p>
        </p:txBody>
      </p:sp>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072" y="6318000"/>
            <a:ext cx="4769999" cy="540000"/>
          </a:xfrm>
          <a:prstGeom prst="rect">
            <a:avLst/>
          </a:prstGeom>
        </p:spPr>
      </p:pic>
      <p:pic>
        <p:nvPicPr>
          <p:cNvPr id="3" name="圖片 2">
            <a:extLst>
              <a:ext uri="{FF2B5EF4-FFF2-40B4-BE49-F238E27FC236}">
                <a16:creationId xmlns:a16="http://schemas.microsoft.com/office/drawing/2014/main" id="{D1067E09-866D-F94A-BCC9-3A703BB10A69}"/>
              </a:ext>
            </a:extLst>
          </p:cNvPr>
          <p:cNvPicPr>
            <a:picLocks noChangeAspect="1"/>
          </p:cNvPicPr>
          <p:nvPr/>
        </p:nvPicPr>
        <p:blipFill>
          <a:blip r:embed="rId7">
            <a:alphaModFix amt="37000"/>
          </a:blip>
          <a:stretch>
            <a:fillRect/>
          </a:stretch>
        </p:blipFill>
        <p:spPr>
          <a:xfrm>
            <a:off x="7897013" y="-23482"/>
            <a:ext cx="1246987" cy="1246987"/>
          </a:xfrm>
          <a:prstGeom prst="rect">
            <a:avLst/>
          </a:prstGeom>
        </p:spPr>
      </p:pic>
    </p:spTree>
    <p:extLst>
      <p:ext uri="{BB962C8B-B14F-4D97-AF65-F5344CB8AC3E}">
        <p14:creationId xmlns:p14="http://schemas.microsoft.com/office/powerpoint/2010/main" val="16091385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Lst>
  <p:hf hdr="0" ftr="0" dt="0"/>
  <p:txStyles>
    <p:titleStyle>
      <a:lvl1pPr algn="l" rtl="0" eaLnBrk="1" latinLnBrk="0" hangingPunct="1">
        <a:spcBef>
          <a:spcPct val="0"/>
        </a:spcBef>
        <a:buNone/>
        <a:defRPr kumimoji="0" sz="4000" b="1" kern="1200">
          <a:solidFill>
            <a:schemeClr val="tx1"/>
          </a:solidFill>
          <a:effectLst/>
          <a:latin typeface="Times New Roman" panose="02020603050405020304"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lang="zh-TW" altLang="en-US" sz="2800" kern="1200" dirty="0" smtClean="0">
          <a:solidFill>
            <a:schemeClr val="tx1"/>
          </a:solidFill>
          <a:latin typeface="Times New Roman" panose="02020603050405020304" pitchFamily="18" charset="0"/>
          <a:ea typeface="+mn-ea"/>
          <a:cs typeface="+mn-cs"/>
        </a:defRPr>
      </a:lvl1pPr>
      <a:lvl2pPr marL="621792" indent="-228600" algn="l" rtl="0" eaLnBrk="1" latinLnBrk="0" hangingPunct="1">
        <a:spcBef>
          <a:spcPts val="324"/>
        </a:spcBef>
        <a:buClr>
          <a:schemeClr val="accent1"/>
        </a:buClr>
        <a:buFont typeface="Verdana"/>
        <a:buChar char="◦"/>
        <a:defRPr kumimoji="0" lang="zh-TW" altLang="en-US" sz="2400" kern="1200" dirty="0" smtClean="0">
          <a:solidFill>
            <a:schemeClr val="tx1"/>
          </a:solidFill>
          <a:latin typeface="Times New Roman" panose="02020603050405020304" pitchFamily="18"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zh-TW" altLang="en-US" sz="2000" kern="1200" dirty="0" smtClean="0">
          <a:solidFill>
            <a:schemeClr val="tx1"/>
          </a:solidFill>
          <a:latin typeface="Times New Roman" panose="02020603050405020304" pitchFamily="18" charset="0"/>
          <a:ea typeface="+mn-ea"/>
          <a:cs typeface="+mn-cs"/>
        </a:defRPr>
      </a:lvl3pPr>
      <a:lvl4pPr marL="1143000" indent="-228600" algn="l" rtl="0" eaLnBrk="1" latinLnBrk="0" hangingPunct="1">
        <a:spcBef>
          <a:spcPts val="350"/>
        </a:spcBef>
        <a:buClr>
          <a:schemeClr val="accent2"/>
        </a:buClr>
        <a:buFont typeface="Wingdings 2"/>
        <a:buChar char=""/>
        <a:defRPr kumimoji="0" lang="zh-TW" altLang="en-US" sz="1800" kern="1200" dirty="0" smtClean="0">
          <a:solidFill>
            <a:schemeClr val="tx1"/>
          </a:solidFill>
          <a:latin typeface="Times New Roman" panose="02020603050405020304" pitchFamily="18" charset="0"/>
          <a:ea typeface="+mn-ea"/>
          <a:cs typeface="+mn-cs"/>
        </a:defRPr>
      </a:lvl4pPr>
      <a:lvl5pPr marL="1371600" indent="-228600" algn="l" rtl="0" eaLnBrk="1" latinLnBrk="0" hangingPunct="1">
        <a:spcBef>
          <a:spcPts val="350"/>
        </a:spcBef>
        <a:buClr>
          <a:schemeClr val="accent2"/>
        </a:buClr>
        <a:buFont typeface="Wingdings 2"/>
        <a:buChar char=""/>
        <a:defRPr kumimoji="0" lang="en-US" altLang="en-US" sz="1600" kern="1200" dirty="0">
          <a:solidFill>
            <a:schemeClr val="tx1"/>
          </a:solidFill>
          <a:latin typeface="Times New Roman" panose="020206030504050203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Consider the </a:t>
            </a:r>
            <a:r>
              <a:rPr lang="en-US" altLang="zh-TW" dirty="0" err="1" smtClean="0"/>
              <a:t>Dorfman</a:t>
            </a:r>
            <a:r>
              <a:rPr lang="en-US" altLang="zh-TW" dirty="0" smtClean="0"/>
              <a:t> </a:t>
            </a:r>
            <a:r>
              <a:rPr lang="en-US" altLang="zh-TW" dirty="0"/>
              <a:t>two-stage </a:t>
            </a:r>
            <a:r>
              <a:rPr lang="en-US" altLang="zh-TW" dirty="0" smtClean="0"/>
              <a:t>algorithm.</a:t>
            </a:r>
          </a:p>
          <a:p>
            <a:r>
              <a:rPr lang="en-US" altLang="zh-TW" dirty="0" smtClean="0"/>
              <a:t>Traditionally, </a:t>
            </a:r>
            <a:r>
              <a:rPr lang="en-US" altLang="zh-TW" dirty="0"/>
              <a:t>the samples mixed in a group are assumed to be </a:t>
            </a:r>
            <a:r>
              <a:rPr lang="en-US" altLang="zh-TW" dirty="0" err="1">
                <a:solidFill>
                  <a:srgbClr val="FF0000"/>
                </a:solidFill>
              </a:rPr>
              <a:t>i.i.d</a:t>
            </a:r>
            <a:r>
              <a:rPr lang="en-US" altLang="zh-TW" dirty="0">
                <a:solidFill>
                  <a:srgbClr val="FF0000"/>
                </a:solidFill>
              </a:rPr>
              <a:t>. Bernoulli </a:t>
            </a:r>
            <a:r>
              <a:rPr lang="en-US" altLang="zh-TW" dirty="0"/>
              <a:t>random</a:t>
            </a:r>
            <a:r>
              <a:rPr lang="en-US" altLang="zh-TW" dirty="0">
                <a:solidFill>
                  <a:srgbClr val="FF0000"/>
                </a:solidFill>
              </a:rPr>
              <a:t> </a:t>
            </a:r>
            <a:r>
              <a:rPr lang="en-US" altLang="zh-TW" dirty="0"/>
              <a:t>variables.</a:t>
            </a:r>
          </a:p>
          <a:p>
            <a:r>
              <a:rPr lang="en-US" altLang="zh-TW" dirty="0"/>
              <a:t>In practice, samples are not </a:t>
            </a:r>
            <a:r>
              <a:rPr lang="en-US" altLang="zh-TW" dirty="0" err="1"/>
              <a:t>i.i.d</a:t>
            </a:r>
            <a:r>
              <a:rPr lang="en-US" altLang="zh-TW" dirty="0"/>
              <a:t>. </a:t>
            </a:r>
            <a:endParaRPr lang="en-US" altLang="zh-TW" dirty="0" smtClean="0"/>
          </a:p>
          <a:p>
            <a:r>
              <a:rPr lang="en-US" altLang="zh-TW" dirty="0" smtClean="0"/>
              <a:t>For </a:t>
            </a:r>
            <a:r>
              <a:rPr lang="en-US" altLang="zh-TW" dirty="0"/>
              <a:t>a contagious disease like COVID-19, people in the same family (or social bubble) are likely to infect each </a:t>
            </a:r>
            <a:r>
              <a:rPr lang="en-US" altLang="zh-TW" dirty="0" smtClean="0"/>
              <a:t>other. Thus, they are </a:t>
            </a:r>
            <a:r>
              <a:rPr lang="en-US" altLang="zh-TW" dirty="0"/>
              <a:t>likely to be </a:t>
            </a:r>
            <a:r>
              <a:rPr lang="en-US" altLang="zh-TW" dirty="0">
                <a:solidFill>
                  <a:srgbClr val="FF0000"/>
                </a:solidFill>
              </a:rPr>
              <a:t>positively</a:t>
            </a:r>
            <a:r>
              <a:rPr lang="zh-TW" altLang="en-US" dirty="0">
                <a:solidFill>
                  <a:srgbClr val="FF0000"/>
                </a:solidFill>
              </a:rPr>
              <a:t> </a:t>
            </a:r>
            <a:r>
              <a:rPr lang="en-US" altLang="zh-TW" dirty="0">
                <a:solidFill>
                  <a:srgbClr val="FF0000"/>
                </a:solidFill>
              </a:rPr>
              <a:t>correlated</a:t>
            </a:r>
            <a:r>
              <a:rPr lang="en-US" altLang="zh-TW" dirty="0"/>
              <a:t>.</a:t>
            </a: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1</a:t>
            </a:fld>
            <a:endParaRPr lang="en-US" dirty="0"/>
          </a:p>
        </p:txBody>
      </p:sp>
      <p:sp>
        <p:nvSpPr>
          <p:cNvPr id="4" name="標題 3"/>
          <p:cNvSpPr>
            <a:spLocks noGrp="1"/>
          </p:cNvSpPr>
          <p:nvPr>
            <p:ph type="title"/>
          </p:nvPr>
        </p:nvSpPr>
        <p:spPr/>
        <p:txBody>
          <a:bodyPr>
            <a:normAutofit/>
          </a:bodyPr>
          <a:lstStyle/>
          <a:p>
            <a:r>
              <a:rPr lang="en-US" altLang="zh-TW" dirty="0" smtClean="0"/>
              <a:t>Main Results (1/2)</a:t>
            </a:r>
            <a:endParaRPr lang="zh-TW" altLang="en-US" dirty="0"/>
          </a:p>
        </p:txBody>
      </p:sp>
    </p:spTree>
    <p:extLst>
      <p:ext uri="{BB962C8B-B14F-4D97-AF65-F5344CB8AC3E}">
        <p14:creationId xmlns:p14="http://schemas.microsoft.com/office/powerpoint/2010/main" val="277953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3"/>
          <a:stretch>
            <a:fillRect/>
          </a:stretch>
        </p:blipFill>
        <p:spPr>
          <a:xfrm>
            <a:off x="1587312" y="1481138"/>
            <a:ext cx="5969376" cy="4525962"/>
          </a:xfrm>
          <a:prstGeom prst="rect">
            <a:avLst/>
          </a:prstGeom>
        </p:spPr>
      </p:pic>
      <p:sp>
        <p:nvSpPr>
          <p:cNvPr id="3" name="投影片編號版面配置區 2">
            <a:extLst>
              <a:ext uri="{FF2B5EF4-FFF2-40B4-BE49-F238E27FC236}">
                <a16:creationId xmlns:a16="http://schemas.microsoft.com/office/drawing/2014/main" id="{3E6B9DA1-B993-4C22-936F-411A2A1F1DDE}"/>
              </a:ext>
            </a:extLst>
          </p:cNvPr>
          <p:cNvSpPr>
            <a:spLocks noGrp="1"/>
          </p:cNvSpPr>
          <p:nvPr>
            <p:ph type="sldNum" sz="quarter" idx="12"/>
          </p:nvPr>
        </p:nvSpPr>
        <p:spPr/>
        <p:txBody>
          <a:bodyPr/>
          <a:lstStyle/>
          <a:p>
            <a:fld id="{DF28FB93-0A08-4E7D-8E63-9EFA29F1E093}" type="slidenum">
              <a:rPr lang="en-US" smtClean="0"/>
              <a:pPr/>
              <a:t>10</a:t>
            </a:fld>
            <a:endParaRPr lang="en-US" dirty="0"/>
          </a:p>
        </p:txBody>
      </p:sp>
      <p:sp>
        <p:nvSpPr>
          <p:cNvPr id="4" name="標題 3">
            <a:extLst>
              <a:ext uri="{FF2B5EF4-FFF2-40B4-BE49-F238E27FC236}">
                <a16:creationId xmlns:a16="http://schemas.microsoft.com/office/drawing/2014/main" id="{AE0B567D-7C75-494A-9794-AA4F3A7C14F4}"/>
              </a:ext>
            </a:extLst>
          </p:cNvPr>
          <p:cNvSpPr>
            <a:spLocks noGrp="1"/>
          </p:cNvSpPr>
          <p:nvPr>
            <p:ph type="title"/>
          </p:nvPr>
        </p:nvSpPr>
        <p:spPr/>
        <p:txBody>
          <a:bodyPr/>
          <a:lstStyle/>
          <a:p>
            <a:r>
              <a:rPr lang="en-US" altLang="zh-TW" dirty="0"/>
              <a:t>Numerical </a:t>
            </a:r>
            <a:r>
              <a:rPr lang="en-US" altLang="zh-TW" dirty="0" smtClean="0"/>
              <a:t>Results (3/3)</a:t>
            </a:r>
            <a:endParaRPr lang="zh-TW" altLang="en-US" dirty="0"/>
          </a:p>
        </p:txBody>
      </p:sp>
    </p:spTree>
    <p:extLst>
      <p:ext uri="{BB962C8B-B14F-4D97-AF65-F5344CB8AC3E}">
        <p14:creationId xmlns:p14="http://schemas.microsoft.com/office/powerpoint/2010/main" val="397650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9"/>
            <a:ext cx="8229600" cy="1090422"/>
          </a:xfrm>
        </p:spPr>
        <p:txBody>
          <a:bodyPr>
            <a:normAutofit/>
          </a:bodyPr>
          <a:lstStyle/>
          <a:p>
            <a:r>
              <a:rPr lang="en-US" altLang="zh-TW" dirty="0" smtClean="0"/>
              <a:t>We prove further </a:t>
            </a:r>
            <a:r>
              <a:rPr lang="en-US" altLang="zh-TW" dirty="0"/>
              <a:t>cost reduction can be </a:t>
            </a:r>
            <a:r>
              <a:rPr lang="en-US" altLang="zh-TW" dirty="0" smtClean="0"/>
              <a:t>achieved when samples within a group are positively correlated.</a:t>
            </a:r>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2</a:t>
            </a:fld>
            <a:endParaRPr lang="en-US" dirty="0"/>
          </a:p>
        </p:txBody>
      </p:sp>
      <p:sp>
        <p:nvSpPr>
          <p:cNvPr id="4" name="標題 3"/>
          <p:cNvSpPr>
            <a:spLocks noGrp="1"/>
          </p:cNvSpPr>
          <p:nvPr>
            <p:ph type="title"/>
          </p:nvPr>
        </p:nvSpPr>
        <p:spPr/>
        <p:txBody>
          <a:bodyPr>
            <a:normAutofit/>
          </a:bodyPr>
          <a:lstStyle/>
          <a:p>
            <a:r>
              <a:rPr lang="en-US" altLang="zh-TW" dirty="0" smtClean="0"/>
              <a:t>Main Results (2/2)</a:t>
            </a:r>
            <a:endParaRPr lang="zh-TW" altLang="en-US" dirty="0"/>
          </a:p>
        </p:txBody>
      </p:sp>
      <p:grpSp>
        <p:nvGrpSpPr>
          <p:cNvPr id="27" name="群組 26"/>
          <p:cNvGrpSpPr/>
          <p:nvPr/>
        </p:nvGrpSpPr>
        <p:grpSpPr>
          <a:xfrm>
            <a:off x="946696" y="2635442"/>
            <a:ext cx="7614240" cy="2894513"/>
            <a:chOff x="842524" y="2824436"/>
            <a:chExt cx="7614240" cy="2894513"/>
          </a:xfrm>
        </p:grpSpPr>
        <p:grpSp>
          <p:nvGrpSpPr>
            <p:cNvPr id="22" name="群組 21"/>
            <p:cNvGrpSpPr/>
            <p:nvPr/>
          </p:nvGrpSpPr>
          <p:grpSpPr>
            <a:xfrm>
              <a:off x="5157007" y="3296222"/>
              <a:ext cx="1941914" cy="1938992"/>
              <a:chOff x="963631" y="2922289"/>
              <a:chExt cx="1941914" cy="1938992"/>
            </a:xfrm>
          </p:grpSpPr>
          <p:pic>
            <p:nvPicPr>
              <p:cNvPr id="5" name="圖片 4"/>
              <p:cNvPicPr>
                <a:picLocks noChangeAspect="1"/>
              </p:cNvPicPr>
              <p:nvPr/>
            </p:nvPicPr>
            <p:blipFill>
              <a:blip r:embed="rId2"/>
              <a:stretch>
                <a:fillRect/>
              </a:stretch>
            </p:blipFill>
            <p:spPr>
              <a:xfrm>
                <a:off x="1460585" y="3765508"/>
                <a:ext cx="1444958" cy="304202"/>
              </a:xfrm>
              <a:prstGeom prst="rect">
                <a:avLst/>
              </a:prstGeom>
            </p:spPr>
          </p:pic>
          <p:pic>
            <p:nvPicPr>
              <p:cNvPr id="7" name="圖片 6"/>
              <p:cNvPicPr>
                <a:picLocks noChangeAspect="1"/>
              </p:cNvPicPr>
              <p:nvPr/>
            </p:nvPicPr>
            <p:blipFill>
              <a:blip r:embed="rId3"/>
              <a:stretch>
                <a:fillRect/>
              </a:stretch>
            </p:blipFill>
            <p:spPr>
              <a:xfrm>
                <a:off x="1460585" y="4507321"/>
                <a:ext cx="1444958" cy="304202"/>
              </a:xfrm>
              <a:prstGeom prst="rect">
                <a:avLst/>
              </a:prstGeom>
            </p:spPr>
          </p:pic>
          <p:pic>
            <p:nvPicPr>
              <p:cNvPr id="8" name="圖片 7"/>
              <p:cNvPicPr>
                <a:picLocks noChangeAspect="1"/>
              </p:cNvPicPr>
              <p:nvPr/>
            </p:nvPicPr>
            <p:blipFill>
              <a:blip r:embed="rId2"/>
              <a:stretch>
                <a:fillRect/>
              </a:stretch>
            </p:blipFill>
            <p:spPr>
              <a:xfrm>
                <a:off x="1460585" y="3391247"/>
                <a:ext cx="1444958" cy="304202"/>
              </a:xfrm>
              <a:prstGeom prst="rect">
                <a:avLst/>
              </a:prstGeom>
            </p:spPr>
          </p:pic>
          <p:pic>
            <p:nvPicPr>
              <p:cNvPr id="9" name="圖片 8"/>
              <p:cNvPicPr>
                <a:picLocks noChangeAspect="1"/>
              </p:cNvPicPr>
              <p:nvPr/>
            </p:nvPicPr>
            <p:blipFill>
              <a:blip r:embed="rId4"/>
              <a:stretch>
                <a:fillRect/>
              </a:stretch>
            </p:blipFill>
            <p:spPr>
              <a:xfrm>
                <a:off x="1460585" y="4133240"/>
                <a:ext cx="1444958" cy="304201"/>
              </a:xfrm>
              <a:prstGeom prst="rect">
                <a:avLst/>
              </a:prstGeom>
            </p:spPr>
          </p:pic>
          <p:pic>
            <p:nvPicPr>
              <p:cNvPr id="10" name="圖片 9"/>
              <p:cNvPicPr>
                <a:picLocks noChangeAspect="1"/>
              </p:cNvPicPr>
              <p:nvPr/>
            </p:nvPicPr>
            <p:blipFill>
              <a:blip r:embed="rId2"/>
              <a:stretch>
                <a:fillRect/>
              </a:stretch>
            </p:blipFill>
            <p:spPr>
              <a:xfrm>
                <a:off x="1460587" y="3014289"/>
                <a:ext cx="1444958" cy="304202"/>
              </a:xfrm>
              <a:prstGeom prst="rect">
                <a:avLst/>
              </a:prstGeom>
            </p:spPr>
          </p:pic>
          <p:sp>
            <p:nvSpPr>
              <p:cNvPr id="18" name="矩形 17"/>
              <p:cNvSpPr/>
              <p:nvPr/>
            </p:nvSpPr>
            <p:spPr>
              <a:xfrm>
                <a:off x="963631" y="2922289"/>
                <a:ext cx="487761" cy="1938992"/>
              </a:xfrm>
              <a:prstGeom prst="rect">
                <a:avLst/>
              </a:prstGeom>
            </p:spPr>
            <p:txBody>
              <a:bodyPr wrap="square">
                <a:spAutoFit/>
              </a:bodyPr>
              <a:lstStyle/>
              <a:p>
                <a:r>
                  <a:rPr lang="en-US" altLang="zh-TW" sz="2400" dirty="0" smtClean="0"/>
                  <a:t>G</a:t>
                </a:r>
                <a:r>
                  <a:rPr lang="en-US" altLang="zh-TW" sz="2400" baseline="-25000" dirty="0" smtClean="0"/>
                  <a:t>1</a:t>
                </a:r>
                <a:endParaRPr lang="en-US" altLang="zh-TW" sz="2400" dirty="0"/>
              </a:p>
              <a:p>
                <a:r>
                  <a:rPr lang="en-US" altLang="zh-TW" sz="2400" dirty="0" smtClean="0"/>
                  <a:t>G</a:t>
                </a:r>
                <a:r>
                  <a:rPr lang="en-US" altLang="zh-TW" sz="2400" baseline="-25000" dirty="0" smtClean="0"/>
                  <a:t>2</a:t>
                </a:r>
                <a:endParaRPr lang="en-US" altLang="zh-TW" sz="2400" dirty="0" smtClean="0"/>
              </a:p>
              <a:p>
                <a:r>
                  <a:rPr lang="en-US" altLang="zh-TW" sz="2400" dirty="0" smtClean="0"/>
                  <a:t>G</a:t>
                </a:r>
                <a:r>
                  <a:rPr lang="en-US" altLang="zh-TW" sz="2400" baseline="-25000" dirty="0" smtClean="0"/>
                  <a:t>3</a:t>
                </a:r>
              </a:p>
              <a:p>
                <a:r>
                  <a:rPr lang="en-US" altLang="zh-TW" sz="2400" dirty="0" smtClean="0"/>
                  <a:t>G</a:t>
                </a:r>
                <a:r>
                  <a:rPr lang="en-US" altLang="zh-TW" sz="2400" baseline="-25000" dirty="0" smtClean="0"/>
                  <a:t>4</a:t>
                </a:r>
                <a:endParaRPr lang="en-US" altLang="zh-TW" sz="2400" dirty="0"/>
              </a:p>
              <a:p>
                <a:r>
                  <a:rPr lang="en-US" altLang="zh-TW" sz="2400" dirty="0" smtClean="0"/>
                  <a:t>G</a:t>
                </a:r>
                <a:r>
                  <a:rPr lang="en-US" altLang="zh-TW" sz="2400" baseline="-25000" dirty="0" smtClean="0"/>
                  <a:t>5</a:t>
                </a:r>
                <a:endParaRPr lang="en-US" altLang="zh-TW" sz="2400" dirty="0"/>
              </a:p>
            </p:txBody>
          </p:sp>
        </p:grpSp>
        <p:grpSp>
          <p:nvGrpSpPr>
            <p:cNvPr id="20" name="群組 19"/>
            <p:cNvGrpSpPr/>
            <p:nvPr/>
          </p:nvGrpSpPr>
          <p:grpSpPr>
            <a:xfrm>
              <a:off x="1415782" y="3280338"/>
              <a:ext cx="1980449" cy="1938992"/>
              <a:chOff x="3393744" y="3214813"/>
              <a:chExt cx="1980449" cy="1938992"/>
            </a:xfrm>
          </p:grpSpPr>
          <p:pic>
            <p:nvPicPr>
              <p:cNvPr id="11" name="圖片 10"/>
              <p:cNvPicPr>
                <a:picLocks noChangeAspect="1"/>
              </p:cNvPicPr>
              <p:nvPr/>
            </p:nvPicPr>
            <p:blipFill>
              <a:blip r:embed="rId5"/>
              <a:stretch>
                <a:fillRect/>
              </a:stretch>
            </p:blipFill>
            <p:spPr>
              <a:xfrm>
                <a:off x="3894269" y="4784563"/>
                <a:ext cx="1444958" cy="304203"/>
              </a:xfrm>
              <a:prstGeom prst="rect">
                <a:avLst/>
              </a:prstGeom>
            </p:spPr>
          </p:pic>
          <p:pic>
            <p:nvPicPr>
              <p:cNvPr id="12" name="圖片 11"/>
              <p:cNvPicPr>
                <a:picLocks noChangeAspect="1"/>
              </p:cNvPicPr>
              <p:nvPr/>
            </p:nvPicPr>
            <p:blipFill>
              <a:blip r:embed="rId6"/>
              <a:stretch>
                <a:fillRect/>
              </a:stretch>
            </p:blipFill>
            <p:spPr>
              <a:xfrm>
                <a:off x="3894269" y="4031062"/>
                <a:ext cx="1455848" cy="306494"/>
              </a:xfrm>
              <a:prstGeom prst="rect">
                <a:avLst/>
              </a:prstGeom>
            </p:spPr>
          </p:pic>
          <p:pic>
            <p:nvPicPr>
              <p:cNvPr id="13" name="圖片 12"/>
              <p:cNvPicPr>
                <a:picLocks noChangeAspect="1"/>
              </p:cNvPicPr>
              <p:nvPr/>
            </p:nvPicPr>
            <p:blipFill>
              <a:blip r:embed="rId7"/>
              <a:stretch>
                <a:fillRect/>
              </a:stretch>
            </p:blipFill>
            <p:spPr>
              <a:xfrm>
                <a:off x="3881681" y="4404245"/>
                <a:ext cx="1455848" cy="306494"/>
              </a:xfrm>
              <a:prstGeom prst="rect">
                <a:avLst/>
              </a:prstGeom>
            </p:spPr>
          </p:pic>
          <p:pic>
            <p:nvPicPr>
              <p:cNvPr id="14" name="圖片 13"/>
              <p:cNvPicPr>
                <a:picLocks noChangeAspect="1"/>
              </p:cNvPicPr>
              <p:nvPr/>
            </p:nvPicPr>
            <p:blipFill>
              <a:blip r:embed="rId8"/>
              <a:stretch>
                <a:fillRect/>
              </a:stretch>
            </p:blipFill>
            <p:spPr>
              <a:xfrm>
                <a:off x="3894269" y="3661127"/>
                <a:ext cx="1479924" cy="311564"/>
              </a:xfrm>
              <a:prstGeom prst="rect">
                <a:avLst/>
              </a:prstGeom>
            </p:spPr>
          </p:pic>
          <p:pic>
            <p:nvPicPr>
              <p:cNvPr id="16" name="圖片 15"/>
              <p:cNvPicPr>
                <a:picLocks noChangeAspect="1"/>
              </p:cNvPicPr>
              <p:nvPr/>
            </p:nvPicPr>
            <p:blipFill>
              <a:blip r:embed="rId2"/>
              <a:stretch>
                <a:fillRect/>
              </a:stretch>
            </p:blipFill>
            <p:spPr>
              <a:xfrm>
                <a:off x="3869994" y="3291531"/>
                <a:ext cx="1493507" cy="314423"/>
              </a:xfrm>
              <a:prstGeom prst="rect">
                <a:avLst/>
              </a:prstGeom>
            </p:spPr>
          </p:pic>
          <p:sp>
            <p:nvSpPr>
              <p:cNvPr id="19" name="矩形 18"/>
              <p:cNvSpPr/>
              <p:nvPr/>
            </p:nvSpPr>
            <p:spPr>
              <a:xfrm>
                <a:off x="3393744" y="3214813"/>
                <a:ext cx="590550" cy="1938992"/>
              </a:xfrm>
              <a:prstGeom prst="rect">
                <a:avLst/>
              </a:prstGeom>
            </p:spPr>
            <p:txBody>
              <a:bodyPr wrap="square">
                <a:spAutoFit/>
              </a:bodyPr>
              <a:lstStyle/>
              <a:p>
                <a:r>
                  <a:rPr lang="en-US" altLang="zh-TW" sz="2400" dirty="0"/>
                  <a:t>G</a:t>
                </a:r>
                <a:r>
                  <a:rPr lang="en-US" altLang="zh-TW" sz="2400" baseline="-25000" dirty="0"/>
                  <a:t>1</a:t>
                </a:r>
                <a:endParaRPr lang="en-US" altLang="zh-TW" sz="2400" dirty="0"/>
              </a:p>
              <a:p>
                <a:r>
                  <a:rPr lang="en-US" altLang="zh-TW" sz="2400" dirty="0"/>
                  <a:t>G</a:t>
                </a:r>
                <a:r>
                  <a:rPr lang="en-US" altLang="zh-TW" sz="2400" baseline="-25000" dirty="0"/>
                  <a:t>2</a:t>
                </a:r>
                <a:endParaRPr lang="en-US" altLang="zh-TW" sz="2400" dirty="0"/>
              </a:p>
              <a:p>
                <a:r>
                  <a:rPr lang="en-US" altLang="zh-TW" sz="2400" dirty="0"/>
                  <a:t>G</a:t>
                </a:r>
                <a:r>
                  <a:rPr lang="en-US" altLang="zh-TW" sz="2400" baseline="-25000" dirty="0"/>
                  <a:t>3</a:t>
                </a:r>
              </a:p>
              <a:p>
                <a:r>
                  <a:rPr lang="en-US" altLang="zh-TW" sz="2400" dirty="0"/>
                  <a:t>G</a:t>
                </a:r>
                <a:r>
                  <a:rPr lang="en-US" altLang="zh-TW" sz="2400" baseline="-25000" dirty="0"/>
                  <a:t>4</a:t>
                </a:r>
                <a:endParaRPr lang="en-US" altLang="zh-TW" sz="2400" dirty="0"/>
              </a:p>
              <a:p>
                <a:r>
                  <a:rPr lang="en-US" altLang="zh-TW" sz="2400" dirty="0"/>
                  <a:t>G</a:t>
                </a:r>
                <a:r>
                  <a:rPr lang="en-US" altLang="zh-TW" sz="2400" baseline="-25000" dirty="0"/>
                  <a:t>5</a:t>
                </a:r>
                <a:endParaRPr lang="en-US" altLang="zh-TW" sz="2400" dirty="0"/>
              </a:p>
            </p:txBody>
          </p:sp>
        </p:grpSp>
        <p:sp>
          <p:nvSpPr>
            <p:cNvPr id="23" name="文字方塊 22"/>
            <p:cNvSpPr txBox="1"/>
            <p:nvPr/>
          </p:nvSpPr>
          <p:spPr>
            <a:xfrm>
              <a:off x="842524" y="2835663"/>
              <a:ext cx="2068195" cy="369332"/>
            </a:xfrm>
            <a:prstGeom prst="rect">
              <a:avLst/>
            </a:prstGeom>
            <a:noFill/>
          </p:spPr>
          <p:txBody>
            <a:bodyPr wrap="none" rtlCol="0">
              <a:spAutoFit/>
            </a:bodyPr>
            <a:lstStyle/>
            <a:p>
              <a:r>
                <a:rPr lang="en-US" altLang="zh-TW" b="1" dirty="0" smtClean="0"/>
                <a:t>Case I</a:t>
              </a:r>
              <a:r>
                <a:rPr lang="en-US" altLang="zh-TW" dirty="0" smtClean="0"/>
                <a:t>: </a:t>
              </a:r>
              <a:r>
                <a:rPr lang="en-US" altLang="zh-TW" dirty="0" err="1" smtClean="0"/>
                <a:t>i.i.d</a:t>
              </a:r>
              <a:r>
                <a:rPr lang="en-US" altLang="zh-TW" dirty="0" smtClean="0"/>
                <a:t>. samples</a:t>
              </a:r>
              <a:endParaRPr lang="zh-TW" altLang="en-US" dirty="0"/>
            </a:p>
          </p:txBody>
        </p:sp>
        <p:sp>
          <p:nvSpPr>
            <p:cNvPr id="24" name="文字方塊 23"/>
            <p:cNvSpPr txBox="1"/>
            <p:nvPr/>
          </p:nvSpPr>
          <p:spPr>
            <a:xfrm>
              <a:off x="4473377" y="2824436"/>
              <a:ext cx="3983387" cy="369332"/>
            </a:xfrm>
            <a:prstGeom prst="rect">
              <a:avLst/>
            </a:prstGeom>
            <a:noFill/>
          </p:spPr>
          <p:txBody>
            <a:bodyPr wrap="square" rtlCol="0">
              <a:spAutoFit/>
            </a:bodyPr>
            <a:lstStyle/>
            <a:p>
              <a:r>
                <a:rPr lang="en-US" altLang="zh-TW" b="1" dirty="0" smtClean="0"/>
                <a:t>Case II</a:t>
              </a:r>
              <a:r>
                <a:rPr lang="en-US" altLang="zh-TW" dirty="0" smtClean="0"/>
                <a:t>: positively correlated samples</a:t>
              </a:r>
              <a:endParaRPr lang="zh-TW" altLang="en-US" dirty="0"/>
            </a:p>
          </p:txBody>
        </p:sp>
        <p:sp>
          <p:nvSpPr>
            <p:cNvPr id="25" name="矩形 24"/>
            <p:cNvSpPr/>
            <p:nvPr/>
          </p:nvSpPr>
          <p:spPr>
            <a:xfrm>
              <a:off x="871147" y="5318839"/>
              <a:ext cx="3069720" cy="400110"/>
            </a:xfrm>
            <a:prstGeom prst="rect">
              <a:avLst/>
            </a:prstGeom>
          </p:spPr>
          <p:txBody>
            <a:bodyPr wrap="square">
              <a:spAutoFit/>
            </a:bodyPr>
            <a:lstStyle/>
            <a:p>
              <a:r>
                <a:rPr lang="zh-TW" altLang="en-US" sz="2000" dirty="0" smtClean="0">
                  <a:cs typeface="Times New Roman" panose="02020603050405020304" pitchFamily="18" charset="0"/>
                </a:rPr>
                <a:t>→ </a:t>
              </a:r>
              <a:r>
                <a:rPr lang="en-US" altLang="zh-TW" sz="2000" dirty="0" smtClean="0">
                  <a:cs typeface="Times New Roman" panose="02020603050405020304" pitchFamily="18" charset="0"/>
                </a:rPr>
                <a:t># </a:t>
              </a:r>
              <a:r>
                <a:rPr lang="en-US" altLang="zh-TW" sz="2000" dirty="0">
                  <a:cs typeface="Times New Roman" panose="02020603050405020304" pitchFamily="18" charset="0"/>
                </a:rPr>
                <a:t>of </a:t>
              </a:r>
              <a:r>
                <a:rPr lang="en-US" altLang="zh-TW" sz="2000" dirty="0" smtClean="0">
                  <a:cs typeface="Times New Roman" panose="02020603050405020304" pitchFamily="18" charset="0"/>
                </a:rPr>
                <a:t>tests = 5 + 4 x 5 = 25 </a:t>
              </a:r>
              <a:endParaRPr lang="zh-TW" altLang="en-US" sz="2000" dirty="0">
                <a:cs typeface="Times New Roman" panose="02020603050405020304" pitchFamily="18" charset="0"/>
              </a:endParaRPr>
            </a:p>
          </p:txBody>
        </p:sp>
        <p:sp>
          <p:nvSpPr>
            <p:cNvPr id="26" name="矩形 25"/>
            <p:cNvSpPr/>
            <p:nvPr/>
          </p:nvSpPr>
          <p:spPr>
            <a:xfrm>
              <a:off x="4572000" y="5318839"/>
              <a:ext cx="3111929" cy="400110"/>
            </a:xfrm>
            <a:prstGeom prst="rect">
              <a:avLst/>
            </a:prstGeom>
          </p:spPr>
          <p:txBody>
            <a:bodyPr wrap="square">
              <a:spAutoFit/>
            </a:bodyPr>
            <a:lstStyle/>
            <a:p>
              <a:r>
                <a:rPr lang="zh-TW" altLang="en-US" sz="2000" dirty="0" smtClean="0">
                  <a:cs typeface="Times New Roman" panose="02020603050405020304" pitchFamily="18" charset="0"/>
                </a:rPr>
                <a:t>→ </a:t>
              </a:r>
              <a:r>
                <a:rPr lang="en-US" altLang="zh-TW" sz="2000" dirty="0" smtClean="0">
                  <a:cs typeface="Times New Roman" panose="02020603050405020304" pitchFamily="18" charset="0"/>
                </a:rPr>
                <a:t># </a:t>
              </a:r>
              <a:r>
                <a:rPr lang="en-US" altLang="zh-TW" sz="2000" dirty="0">
                  <a:cs typeface="Times New Roman" panose="02020603050405020304" pitchFamily="18" charset="0"/>
                </a:rPr>
                <a:t>of </a:t>
              </a:r>
              <a:r>
                <a:rPr lang="en-US" altLang="zh-TW" sz="2000" dirty="0" smtClean="0">
                  <a:cs typeface="Times New Roman" panose="02020603050405020304" pitchFamily="18" charset="0"/>
                </a:rPr>
                <a:t>tests = 5 + 2 x 5 = </a:t>
              </a:r>
              <a:r>
                <a:rPr lang="en-US" altLang="zh-TW" sz="2000" dirty="0">
                  <a:cs typeface="Times New Roman" panose="02020603050405020304" pitchFamily="18" charset="0"/>
                </a:rPr>
                <a:t>1</a:t>
              </a:r>
              <a:r>
                <a:rPr lang="en-US" altLang="zh-TW" sz="2000" dirty="0" smtClean="0">
                  <a:cs typeface="Times New Roman" panose="02020603050405020304" pitchFamily="18" charset="0"/>
                </a:rPr>
                <a:t>5 </a:t>
              </a:r>
              <a:endParaRPr lang="zh-TW" altLang="en-US" sz="2000" dirty="0">
                <a:cs typeface="Times New Roman" panose="02020603050405020304" pitchFamily="18" charset="0"/>
              </a:endParaRPr>
            </a:p>
          </p:txBody>
        </p:sp>
      </p:grpSp>
    </p:spTree>
    <p:extLst>
      <p:ext uri="{BB962C8B-B14F-4D97-AF65-F5344CB8AC3E}">
        <p14:creationId xmlns:p14="http://schemas.microsoft.com/office/powerpoint/2010/main" val="1091337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en-US" altLang="zh-TW" dirty="0"/>
              <a:t>Suppose that there is a social network modeled by a graph </a:t>
            </a:r>
            <a:r>
              <a:rPr lang="en-US" altLang="zh-TW" i="1" dirty="0"/>
              <a:t>G </a:t>
            </a:r>
            <a:r>
              <a:rPr lang="en-US" altLang="zh-TW" dirty="0"/>
              <a:t>= (</a:t>
            </a:r>
            <a:r>
              <a:rPr lang="en-US" altLang="zh-TW" i="1" dirty="0"/>
              <a:t>V</a:t>
            </a:r>
            <a:r>
              <a:rPr lang="en-US" altLang="zh-TW" dirty="0"/>
              <a:t>, </a:t>
            </a:r>
            <a:r>
              <a:rPr lang="en-US" altLang="zh-TW" i="1" dirty="0"/>
              <a:t>E</a:t>
            </a:r>
            <a:r>
              <a:rPr lang="en-US" altLang="zh-TW" dirty="0"/>
              <a:t>), where </a:t>
            </a:r>
            <a:r>
              <a:rPr lang="en-US" altLang="zh-TW" i="1" dirty="0"/>
              <a:t>V</a:t>
            </a:r>
            <a:r>
              <a:rPr lang="en-US" altLang="zh-TW" dirty="0"/>
              <a:t> is the set of nodes, and </a:t>
            </a:r>
            <a:r>
              <a:rPr lang="en-US" altLang="zh-TW" i="1" dirty="0"/>
              <a:t>E</a:t>
            </a:r>
            <a:r>
              <a:rPr lang="en-US" altLang="zh-TW" dirty="0"/>
              <a:t> is the set of edges. </a:t>
            </a:r>
          </a:p>
          <a:p>
            <a:r>
              <a:rPr lang="en-US" altLang="zh-TW" dirty="0"/>
              <a:t>A node in </a:t>
            </a:r>
            <a:r>
              <a:rPr lang="en-US" altLang="zh-TW" i="1" dirty="0"/>
              <a:t>G</a:t>
            </a:r>
            <a:r>
              <a:rPr lang="en-US" altLang="zh-TW" dirty="0"/>
              <a:t> represents a person in the social network, and an edge between two persons represents frequent social contacts between these two persons. </a:t>
            </a:r>
          </a:p>
          <a:p>
            <a:r>
              <a:rPr lang="en-US" altLang="zh-TW" dirty="0"/>
              <a:t>As a contagious disease can propagate the disease from an infected person to another person through the social contacts between these two persons, two persons connected by an edge are likely to infect each other.</a:t>
            </a:r>
          </a:p>
          <a:p>
            <a:r>
              <a:rPr lang="en-US" altLang="zh-TW" dirty="0"/>
              <a:t>Two samples obtained from two persons connected by an edge are also likely to be </a:t>
            </a:r>
            <a:r>
              <a:rPr lang="en-US" altLang="zh-TW" dirty="0">
                <a:solidFill>
                  <a:srgbClr val="FF0000"/>
                </a:solidFill>
              </a:rPr>
              <a:t>positively correlated</a:t>
            </a:r>
            <a:r>
              <a:rPr lang="en-US" altLang="zh-TW" dirty="0"/>
              <a:t>.</a:t>
            </a: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3</a:t>
            </a:fld>
            <a:endParaRPr lang="en-US" dirty="0"/>
          </a:p>
        </p:txBody>
      </p:sp>
      <p:sp>
        <p:nvSpPr>
          <p:cNvPr id="4" name="標題 3"/>
          <p:cNvSpPr>
            <a:spLocks noGrp="1"/>
          </p:cNvSpPr>
          <p:nvPr>
            <p:ph type="title"/>
          </p:nvPr>
        </p:nvSpPr>
        <p:spPr/>
        <p:txBody>
          <a:bodyPr/>
          <a:lstStyle/>
          <a:p>
            <a:r>
              <a:rPr lang="en-US" altLang="zh-TW" dirty="0"/>
              <a:t>Pooled Testing on a Graph (</a:t>
            </a:r>
            <a:r>
              <a:rPr lang="en-US" altLang="zh-TW" dirty="0" smtClean="0"/>
              <a:t>1/5)</a:t>
            </a:r>
            <a:endParaRPr lang="zh-TW" altLang="en-US" dirty="0"/>
          </a:p>
        </p:txBody>
      </p:sp>
    </p:spTree>
    <p:extLst>
      <p:ext uri="{BB962C8B-B14F-4D97-AF65-F5344CB8AC3E}">
        <p14:creationId xmlns:p14="http://schemas.microsoft.com/office/powerpoint/2010/main" val="253317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4FE593-EBFA-46B8-BFCD-35B02DCB0095}"/>
              </a:ext>
            </a:extLst>
          </p:cNvPr>
          <p:cNvSpPr>
            <a:spLocks noGrp="1"/>
          </p:cNvSpPr>
          <p:nvPr>
            <p:ph idx="1"/>
          </p:nvPr>
        </p:nvSpPr>
        <p:spPr/>
        <p:txBody>
          <a:bodyPr>
            <a:normAutofit lnSpcReduction="10000"/>
          </a:bodyPr>
          <a:lstStyle/>
          <a:p>
            <a:r>
              <a:rPr lang="en-US" altLang="zh-TW" dirty="0"/>
              <a:t>The question for pooled testing on a graph </a:t>
            </a:r>
            <a:r>
              <a:rPr lang="en-US" altLang="zh-TW" i="1" dirty="0"/>
              <a:t>G </a:t>
            </a:r>
            <a:r>
              <a:rPr lang="en-US" altLang="zh-TW" dirty="0"/>
              <a:t>= (</a:t>
            </a:r>
            <a:r>
              <a:rPr lang="en-US" altLang="zh-TW" i="1" dirty="0"/>
              <a:t>V</a:t>
            </a:r>
            <a:r>
              <a:rPr lang="en-US" altLang="zh-TW" dirty="0"/>
              <a:t>, </a:t>
            </a:r>
            <a:r>
              <a:rPr lang="en-US" altLang="zh-TW" i="1" dirty="0"/>
              <a:t>E</a:t>
            </a:r>
            <a:r>
              <a:rPr lang="en-US" altLang="zh-TW" dirty="0"/>
              <a:t>) is how we exploit positive correlation from the edge connections in a social network to save pooled testing costs. </a:t>
            </a:r>
          </a:p>
          <a:p>
            <a:r>
              <a:rPr lang="en-US" altLang="zh-TW" dirty="0"/>
              <a:t>A set of nodes that are densely connected to each other are likely to be positively correlated. Such a set of nodes is called a </a:t>
            </a:r>
            <a:r>
              <a:rPr lang="en-US" altLang="zh-TW" b="1" dirty="0"/>
              <a:t>community</a:t>
            </a:r>
            <a:r>
              <a:rPr lang="en-US" altLang="zh-TW" dirty="0"/>
              <a:t>. </a:t>
            </a:r>
          </a:p>
          <a:p>
            <a:r>
              <a:rPr lang="en-US" altLang="zh-TW" dirty="0"/>
              <a:t>The idea for addressing the pooled testing problem on a graph is to detect communities in a graph and then pool samples in the same community together for pooled testing.</a:t>
            </a:r>
            <a:endParaRPr lang="zh-TW" altLang="en-US" dirty="0"/>
          </a:p>
        </p:txBody>
      </p:sp>
      <p:sp>
        <p:nvSpPr>
          <p:cNvPr id="3" name="投影片編號版面配置區 2">
            <a:extLst>
              <a:ext uri="{FF2B5EF4-FFF2-40B4-BE49-F238E27FC236}">
                <a16:creationId xmlns:a16="http://schemas.microsoft.com/office/drawing/2014/main" id="{015512BA-160A-4663-A978-9A0B40452A7C}"/>
              </a:ext>
            </a:extLst>
          </p:cNvPr>
          <p:cNvSpPr>
            <a:spLocks noGrp="1"/>
          </p:cNvSpPr>
          <p:nvPr>
            <p:ph type="sldNum" sz="quarter" idx="12"/>
          </p:nvPr>
        </p:nvSpPr>
        <p:spPr/>
        <p:txBody>
          <a:bodyPr/>
          <a:lstStyle/>
          <a:p>
            <a:fld id="{DF28FB93-0A08-4E7D-8E63-9EFA29F1E093}" type="slidenum">
              <a:rPr lang="en-US" smtClean="0"/>
              <a:pPr/>
              <a:t>4</a:t>
            </a:fld>
            <a:endParaRPr lang="en-US" dirty="0"/>
          </a:p>
        </p:txBody>
      </p:sp>
      <p:sp>
        <p:nvSpPr>
          <p:cNvPr id="4" name="標題 3">
            <a:extLst>
              <a:ext uri="{FF2B5EF4-FFF2-40B4-BE49-F238E27FC236}">
                <a16:creationId xmlns:a16="http://schemas.microsoft.com/office/drawing/2014/main" id="{633EB67E-E0BC-4E07-BC79-CA3214329D71}"/>
              </a:ext>
            </a:extLst>
          </p:cNvPr>
          <p:cNvSpPr>
            <a:spLocks noGrp="1"/>
          </p:cNvSpPr>
          <p:nvPr>
            <p:ph type="title"/>
          </p:nvPr>
        </p:nvSpPr>
        <p:spPr/>
        <p:txBody>
          <a:bodyPr/>
          <a:lstStyle/>
          <a:p>
            <a:r>
              <a:rPr lang="en-US" altLang="zh-TW" dirty="0"/>
              <a:t>Pooled Testing on a Graph (</a:t>
            </a:r>
            <a:r>
              <a:rPr lang="en-US" altLang="zh-TW" dirty="0" smtClean="0"/>
              <a:t>2/5)</a:t>
            </a:r>
            <a:endParaRPr lang="zh-TW" altLang="en-US" dirty="0"/>
          </a:p>
        </p:txBody>
      </p:sp>
    </p:spTree>
    <p:extLst>
      <p:ext uri="{BB962C8B-B14F-4D97-AF65-F5344CB8AC3E}">
        <p14:creationId xmlns:p14="http://schemas.microsoft.com/office/powerpoint/2010/main" val="1608467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F4AC3B1-E3C4-4CC9-98D2-25D1531DCAAA}"/>
              </a:ext>
            </a:extLst>
          </p:cNvPr>
          <p:cNvSpPr>
            <a:spLocks noGrp="1"/>
          </p:cNvSpPr>
          <p:nvPr>
            <p:ph type="sldNum" sz="quarter" idx="12"/>
          </p:nvPr>
        </p:nvSpPr>
        <p:spPr/>
        <p:txBody>
          <a:bodyPr/>
          <a:lstStyle/>
          <a:p>
            <a:fld id="{DF28FB93-0A08-4E7D-8E63-9EFA29F1E093}" type="slidenum">
              <a:rPr lang="en-US" smtClean="0"/>
              <a:pPr/>
              <a:t>5</a:t>
            </a:fld>
            <a:endParaRPr lang="en-US" dirty="0"/>
          </a:p>
        </p:txBody>
      </p:sp>
      <p:sp>
        <p:nvSpPr>
          <p:cNvPr id="4" name="標題 3">
            <a:extLst>
              <a:ext uri="{FF2B5EF4-FFF2-40B4-BE49-F238E27FC236}">
                <a16:creationId xmlns:a16="http://schemas.microsoft.com/office/drawing/2014/main" id="{C147EC7D-17D6-43C6-BAE0-A5FA0C33ED26}"/>
              </a:ext>
            </a:extLst>
          </p:cNvPr>
          <p:cNvSpPr>
            <a:spLocks noGrp="1"/>
          </p:cNvSpPr>
          <p:nvPr>
            <p:ph type="title"/>
          </p:nvPr>
        </p:nvSpPr>
        <p:spPr/>
        <p:txBody>
          <a:bodyPr/>
          <a:lstStyle/>
          <a:p>
            <a:r>
              <a:rPr lang="en-US" altLang="zh-TW" dirty="0"/>
              <a:t>Pooled Testing on a Graph </a:t>
            </a:r>
            <a:r>
              <a:rPr lang="en-US" altLang="zh-TW" dirty="0" smtClean="0"/>
              <a:t>(3/5)</a:t>
            </a:r>
            <a:endParaRPr lang="zh-TW" altLang="en-US" dirty="0"/>
          </a:p>
        </p:txBody>
      </p:sp>
      <p:sp>
        <p:nvSpPr>
          <p:cNvPr id="7" name="內容版面配置區 6">
            <a:extLst>
              <a:ext uri="{FF2B5EF4-FFF2-40B4-BE49-F238E27FC236}">
                <a16:creationId xmlns:a16="http://schemas.microsoft.com/office/drawing/2014/main" id="{68BDC8A4-77ED-45B7-ACD1-2DE1B8F00FC8}"/>
              </a:ext>
            </a:extLst>
          </p:cNvPr>
          <p:cNvSpPr>
            <a:spLocks noGrp="1"/>
          </p:cNvSpPr>
          <p:nvPr>
            <p:ph idx="1"/>
          </p:nvPr>
        </p:nvSpPr>
        <p:spPr/>
        <p:txBody>
          <a:bodyPr/>
          <a:lstStyle/>
          <a:p>
            <a:r>
              <a:rPr lang="en-US" altLang="zh-TW" sz="2800" dirty="0"/>
              <a:t>The Zachary karate club friendship network.</a:t>
            </a:r>
            <a:endParaRPr lang="zh-TW" altLang="en-US" dirty="0"/>
          </a:p>
          <a:p>
            <a:endParaRPr lang="zh-TW" altLang="en-US" dirty="0"/>
          </a:p>
        </p:txBody>
      </p:sp>
      <p:pic>
        <p:nvPicPr>
          <p:cNvPr id="8" name="內容版面配置區 5">
            <a:extLst>
              <a:ext uri="{FF2B5EF4-FFF2-40B4-BE49-F238E27FC236}">
                <a16:creationId xmlns:a16="http://schemas.microsoft.com/office/drawing/2014/main" id="{F6459EE2-AAFE-4C10-B3A8-DE7152DB76B4}"/>
              </a:ext>
            </a:extLst>
          </p:cNvPr>
          <p:cNvPicPr>
            <a:picLocks noChangeAspect="1"/>
          </p:cNvPicPr>
          <p:nvPr/>
        </p:nvPicPr>
        <p:blipFill>
          <a:blip r:embed="rId3"/>
          <a:stretch>
            <a:fillRect/>
          </a:stretch>
        </p:blipFill>
        <p:spPr>
          <a:xfrm>
            <a:off x="1088136" y="2259428"/>
            <a:ext cx="6967728" cy="3747863"/>
          </a:xfrm>
          <a:prstGeom prst="rect">
            <a:avLst/>
          </a:prstGeom>
        </p:spPr>
      </p:pic>
    </p:spTree>
    <p:extLst>
      <p:ext uri="{BB962C8B-B14F-4D97-AF65-F5344CB8AC3E}">
        <p14:creationId xmlns:p14="http://schemas.microsoft.com/office/powerpoint/2010/main" val="172609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E4FEB94-A4B4-4180-ADA8-FC250CEBFF0A}"/>
              </a:ext>
            </a:extLst>
          </p:cNvPr>
          <p:cNvSpPr>
            <a:spLocks noGrp="1"/>
          </p:cNvSpPr>
          <p:nvPr>
            <p:ph idx="1"/>
          </p:nvPr>
        </p:nvSpPr>
        <p:spPr/>
        <p:txBody>
          <a:bodyPr>
            <a:normAutofit lnSpcReduction="10000"/>
          </a:bodyPr>
          <a:lstStyle/>
          <a:p>
            <a:r>
              <a:rPr lang="en-US" altLang="zh-TW" b="1" dirty="0"/>
              <a:t>The hierarchical agglomerative </a:t>
            </a:r>
            <a:r>
              <a:rPr lang="en-US" altLang="zh-TW" b="1" dirty="0" smtClean="0"/>
              <a:t>algorithm</a:t>
            </a:r>
          </a:p>
          <a:p>
            <a:r>
              <a:rPr lang="en-US" altLang="zh-TW" dirty="0" smtClean="0"/>
              <a:t>Every node in the input graph is assigned to a set (community) that contains the node itself.</a:t>
            </a:r>
          </a:p>
          <a:p>
            <a:r>
              <a:rPr lang="en-US" altLang="zh-TW" dirty="0" smtClean="0"/>
              <a:t>Recursively </a:t>
            </a:r>
            <a:r>
              <a:rPr lang="en-US" altLang="zh-TW" dirty="0"/>
              <a:t>merges two sets that have the largest covariance into a new set. </a:t>
            </a:r>
            <a:endParaRPr lang="en-US" altLang="zh-TW" dirty="0" smtClean="0"/>
          </a:p>
          <a:p>
            <a:r>
              <a:rPr lang="en-US" altLang="zh-TW" dirty="0" smtClean="0"/>
              <a:t>Append </a:t>
            </a:r>
            <a:r>
              <a:rPr lang="en-US" altLang="zh-TW" dirty="0"/>
              <a:t>one set to the end of the other set so that the order of the elements in each set can be </a:t>
            </a:r>
            <a:r>
              <a:rPr lang="en-US" altLang="zh-TW" dirty="0" smtClean="0"/>
              <a:t>preserved.</a:t>
            </a:r>
          </a:p>
          <a:p>
            <a:r>
              <a:rPr lang="en-US" altLang="zh-TW" dirty="0" smtClean="0"/>
              <a:t>Each </a:t>
            </a:r>
            <a:r>
              <a:rPr lang="en-US" altLang="zh-TW" dirty="0"/>
              <a:t>merge of two sets reduces the number of sets by 1. </a:t>
            </a:r>
            <a:endParaRPr lang="en-US" altLang="zh-TW" dirty="0" smtClean="0"/>
          </a:p>
          <a:p>
            <a:r>
              <a:rPr lang="en-US" altLang="zh-TW" dirty="0" smtClean="0"/>
              <a:t>Eventually</a:t>
            </a:r>
            <a:r>
              <a:rPr lang="en-US" altLang="zh-TW" dirty="0"/>
              <a:t>, there is only one remaining set, and the order of the elements in the remaining set is the </a:t>
            </a:r>
            <a:r>
              <a:rPr lang="en-US" altLang="zh-TW" dirty="0" smtClean="0"/>
              <a:t>pooling </a:t>
            </a:r>
            <a:r>
              <a:rPr lang="en-US" altLang="zh-TW" dirty="0"/>
              <a:t>strategy.</a:t>
            </a:r>
            <a:endParaRPr lang="zh-TW" altLang="en-US" dirty="0"/>
          </a:p>
        </p:txBody>
      </p:sp>
      <p:sp>
        <p:nvSpPr>
          <p:cNvPr id="3" name="投影片編號版面配置區 2">
            <a:extLst>
              <a:ext uri="{FF2B5EF4-FFF2-40B4-BE49-F238E27FC236}">
                <a16:creationId xmlns:a16="http://schemas.microsoft.com/office/drawing/2014/main" id="{C70320E8-8EAE-4ECF-8BDF-68770465130E}"/>
              </a:ext>
            </a:extLst>
          </p:cNvPr>
          <p:cNvSpPr>
            <a:spLocks noGrp="1"/>
          </p:cNvSpPr>
          <p:nvPr>
            <p:ph type="sldNum" sz="quarter" idx="12"/>
          </p:nvPr>
        </p:nvSpPr>
        <p:spPr/>
        <p:txBody>
          <a:bodyPr/>
          <a:lstStyle/>
          <a:p>
            <a:fld id="{DF28FB93-0A08-4E7D-8E63-9EFA29F1E093}" type="slidenum">
              <a:rPr lang="en-US" smtClean="0"/>
              <a:pPr/>
              <a:t>6</a:t>
            </a:fld>
            <a:endParaRPr lang="en-US" dirty="0"/>
          </a:p>
        </p:txBody>
      </p:sp>
      <p:sp>
        <p:nvSpPr>
          <p:cNvPr id="4" name="標題 3">
            <a:extLst>
              <a:ext uri="{FF2B5EF4-FFF2-40B4-BE49-F238E27FC236}">
                <a16:creationId xmlns:a16="http://schemas.microsoft.com/office/drawing/2014/main" id="{3E8ADA4A-73BC-48BB-8E3A-6183682B0CA4}"/>
              </a:ext>
            </a:extLst>
          </p:cNvPr>
          <p:cNvSpPr>
            <a:spLocks noGrp="1"/>
          </p:cNvSpPr>
          <p:nvPr>
            <p:ph type="title"/>
          </p:nvPr>
        </p:nvSpPr>
        <p:spPr/>
        <p:txBody>
          <a:bodyPr/>
          <a:lstStyle/>
          <a:p>
            <a:r>
              <a:rPr lang="en-US" altLang="zh-TW" dirty="0"/>
              <a:t>Pooled Testing on a Graph </a:t>
            </a:r>
            <a:r>
              <a:rPr lang="en-US" altLang="zh-TW" dirty="0" smtClean="0"/>
              <a:t>(4/5)</a:t>
            </a:r>
            <a:endParaRPr lang="zh-TW" altLang="en-US" dirty="0"/>
          </a:p>
        </p:txBody>
      </p:sp>
    </p:spTree>
    <p:extLst>
      <p:ext uri="{BB962C8B-B14F-4D97-AF65-F5344CB8AC3E}">
        <p14:creationId xmlns:p14="http://schemas.microsoft.com/office/powerpoint/2010/main" val="3287394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CA81FC2-17A4-4E83-B53A-B3E47AF1342A}"/>
              </a:ext>
            </a:extLst>
          </p:cNvPr>
          <p:cNvSpPr>
            <a:spLocks noGrp="1"/>
          </p:cNvSpPr>
          <p:nvPr>
            <p:ph type="sldNum" sz="quarter" idx="12"/>
          </p:nvPr>
        </p:nvSpPr>
        <p:spPr/>
        <p:txBody>
          <a:bodyPr/>
          <a:lstStyle/>
          <a:p>
            <a:fld id="{DF28FB93-0A08-4E7D-8E63-9EFA29F1E093}" type="slidenum">
              <a:rPr lang="en-US" smtClean="0"/>
              <a:pPr/>
              <a:t>7</a:t>
            </a:fld>
            <a:endParaRPr lang="en-US" dirty="0"/>
          </a:p>
        </p:txBody>
      </p:sp>
      <p:sp>
        <p:nvSpPr>
          <p:cNvPr id="4" name="標題 3">
            <a:extLst>
              <a:ext uri="{FF2B5EF4-FFF2-40B4-BE49-F238E27FC236}">
                <a16:creationId xmlns:a16="http://schemas.microsoft.com/office/drawing/2014/main" id="{7880AE11-3DFB-4B7C-B494-5F41377322C0}"/>
              </a:ext>
            </a:extLst>
          </p:cNvPr>
          <p:cNvSpPr>
            <a:spLocks noGrp="1"/>
          </p:cNvSpPr>
          <p:nvPr>
            <p:ph type="title"/>
          </p:nvPr>
        </p:nvSpPr>
        <p:spPr/>
        <p:txBody>
          <a:bodyPr/>
          <a:lstStyle/>
          <a:p>
            <a:r>
              <a:rPr lang="en-US" altLang="zh-TW" dirty="0"/>
              <a:t>Pooled Testing on a Graph </a:t>
            </a:r>
            <a:r>
              <a:rPr lang="en-US" altLang="zh-TW" dirty="0" smtClean="0"/>
              <a:t>(5/5)</a:t>
            </a:r>
            <a:endParaRPr lang="zh-TW" altLang="en-US" dirty="0"/>
          </a:p>
        </p:txBody>
      </p:sp>
      <p:sp>
        <p:nvSpPr>
          <p:cNvPr id="13" name="內容版面配置區 12">
            <a:extLst>
              <a:ext uri="{FF2B5EF4-FFF2-40B4-BE49-F238E27FC236}">
                <a16:creationId xmlns:a16="http://schemas.microsoft.com/office/drawing/2014/main" id="{99C04E13-48A4-42C6-9A3A-939845B84164}"/>
              </a:ext>
            </a:extLst>
          </p:cNvPr>
          <p:cNvSpPr>
            <a:spLocks noGrp="1"/>
          </p:cNvSpPr>
          <p:nvPr>
            <p:ph idx="1"/>
          </p:nvPr>
        </p:nvSpPr>
        <p:spPr/>
        <p:txBody>
          <a:bodyPr/>
          <a:lstStyle/>
          <a:p>
            <a:r>
              <a:rPr lang="en-US" altLang="zh-TW" sz="2800" dirty="0"/>
              <a:t>The </a:t>
            </a:r>
            <a:r>
              <a:rPr lang="en-US" altLang="zh-TW" sz="2800" dirty="0" err="1"/>
              <a:t>dendrogram</a:t>
            </a:r>
            <a:r>
              <a:rPr lang="en-US" altLang="zh-TW" sz="2800" dirty="0"/>
              <a:t> </a:t>
            </a:r>
            <a:r>
              <a:rPr lang="en-US" altLang="zh-TW" sz="2800" dirty="0" smtClean="0"/>
              <a:t>for </a:t>
            </a:r>
            <a:r>
              <a:rPr lang="en-US" altLang="zh-TW" sz="2800" dirty="0"/>
              <a:t>the Zachary karate club friendship </a:t>
            </a:r>
            <a:r>
              <a:rPr lang="en-US" altLang="zh-TW" sz="2800" dirty="0" smtClean="0"/>
              <a:t>network.</a:t>
            </a:r>
            <a:endParaRPr lang="zh-TW" altLang="en-US" dirty="0"/>
          </a:p>
        </p:txBody>
      </p:sp>
      <p:grpSp>
        <p:nvGrpSpPr>
          <p:cNvPr id="6" name="群組 5"/>
          <p:cNvGrpSpPr/>
          <p:nvPr/>
        </p:nvGrpSpPr>
        <p:grpSpPr>
          <a:xfrm>
            <a:off x="457200" y="2802750"/>
            <a:ext cx="8229600" cy="3092078"/>
            <a:chOff x="457200" y="2802750"/>
            <a:chExt cx="8229600" cy="3092078"/>
          </a:xfrm>
        </p:grpSpPr>
        <p:pic>
          <p:nvPicPr>
            <p:cNvPr id="14" name="內容版面配置區 11">
              <a:extLst>
                <a:ext uri="{FF2B5EF4-FFF2-40B4-BE49-F238E27FC236}">
                  <a16:creationId xmlns:a16="http://schemas.microsoft.com/office/drawing/2014/main" id="{9BDB31DB-0B5A-4F94-9498-194FF084A0F6}"/>
                </a:ext>
              </a:extLst>
            </p:cNvPr>
            <p:cNvPicPr>
              <a:picLocks noChangeAspect="1"/>
            </p:cNvPicPr>
            <p:nvPr/>
          </p:nvPicPr>
          <p:blipFill>
            <a:blip r:embed="rId3"/>
            <a:stretch>
              <a:fillRect/>
            </a:stretch>
          </p:blipFill>
          <p:spPr>
            <a:xfrm>
              <a:off x="2081711" y="2802750"/>
              <a:ext cx="6605089" cy="2819133"/>
            </a:xfrm>
            <a:prstGeom prst="rect">
              <a:avLst/>
            </a:prstGeom>
          </p:spPr>
        </p:pic>
        <p:pic>
          <p:nvPicPr>
            <p:cNvPr id="5" name="圖片 4"/>
            <p:cNvPicPr>
              <a:picLocks noChangeAspect="1"/>
            </p:cNvPicPr>
            <p:nvPr/>
          </p:nvPicPr>
          <p:blipFill>
            <a:blip r:embed="rId4"/>
            <a:stretch>
              <a:fillRect/>
            </a:stretch>
          </p:blipFill>
          <p:spPr>
            <a:xfrm>
              <a:off x="457200" y="5199503"/>
              <a:ext cx="1504950" cy="695325"/>
            </a:xfrm>
            <a:prstGeom prst="rect">
              <a:avLst/>
            </a:prstGeom>
          </p:spPr>
        </p:pic>
      </p:grpSp>
    </p:spTree>
    <p:extLst>
      <p:ext uri="{BB962C8B-B14F-4D97-AF65-F5344CB8AC3E}">
        <p14:creationId xmlns:p14="http://schemas.microsoft.com/office/powerpoint/2010/main" val="321130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Datasets</a:t>
            </a:r>
          </a:p>
        </p:txBody>
      </p:sp>
      <p:sp>
        <p:nvSpPr>
          <p:cNvPr id="3" name="投影片編號版面配置區 2"/>
          <p:cNvSpPr>
            <a:spLocks noGrp="1"/>
          </p:cNvSpPr>
          <p:nvPr>
            <p:ph type="sldNum" sz="quarter" idx="12"/>
          </p:nvPr>
        </p:nvSpPr>
        <p:spPr/>
        <p:txBody>
          <a:bodyPr/>
          <a:lstStyle/>
          <a:p>
            <a:fld id="{DF28FB93-0A08-4E7D-8E63-9EFA29F1E093}" type="slidenum">
              <a:rPr lang="en-US" smtClean="0"/>
              <a:pPr/>
              <a:t>8</a:t>
            </a:fld>
            <a:endParaRPr lang="en-US" dirty="0"/>
          </a:p>
        </p:txBody>
      </p:sp>
      <p:sp>
        <p:nvSpPr>
          <p:cNvPr id="4" name="標題 3"/>
          <p:cNvSpPr>
            <a:spLocks noGrp="1"/>
          </p:cNvSpPr>
          <p:nvPr>
            <p:ph type="title"/>
          </p:nvPr>
        </p:nvSpPr>
        <p:spPr/>
        <p:txBody>
          <a:bodyPr/>
          <a:lstStyle/>
          <a:p>
            <a:r>
              <a:rPr lang="en-US" altLang="zh-TW" dirty="0"/>
              <a:t>Numerical </a:t>
            </a:r>
            <a:r>
              <a:rPr lang="en-US" altLang="zh-TW" dirty="0" smtClean="0"/>
              <a:t>Results </a:t>
            </a:r>
            <a:r>
              <a:rPr lang="en-US" altLang="zh-TW" dirty="0"/>
              <a:t>(</a:t>
            </a:r>
            <a:r>
              <a:rPr lang="en-US" altLang="zh-TW" dirty="0" smtClean="0"/>
              <a:t>1/3)</a:t>
            </a:r>
            <a:endParaRPr lang="zh-TW" altLang="en-US" dirty="0"/>
          </a:p>
        </p:txBody>
      </p:sp>
      <p:pic>
        <p:nvPicPr>
          <p:cNvPr id="6" name="圖片 5"/>
          <p:cNvPicPr>
            <a:picLocks noChangeAspect="1"/>
          </p:cNvPicPr>
          <p:nvPr/>
        </p:nvPicPr>
        <p:blipFill>
          <a:blip r:embed="rId3"/>
          <a:stretch>
            <a:fillRect/>
          </a:stretch>
        </p:blipFill>
        <p:spPr>
          <a:xfrm>
            <a:off x="1150374" y="1901469"/>
            <a:ext cx="7109371" cy="3685679"/>
          </a:xfrm>
          <a:prstGeom prst="rect">
            <a:avLst/>
          </a:prstGeom>
        </p:spPr>
      </p:pic>
    </p:spTree>
    <p:extLst>
      <p:ext uri="{BB962C8B-B14F-4D97-AF65-F5344CB8AC3E}">
        <p14:creationId xmlns:p14="http://schemas.microsoft.com/office/powerpoint/2010/main" val="303408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r>
                  <a:rPr lang="en-US" altLang="zh-TW" b="1" dirty="0" smtClean="0"/>
                  <a:t>Independent Cascade (IC) Model</a:t>
                </a:r>
              </a:p>
              <a:p>
                <a:pPr lvl="1"/>
                <a:r>
                  <a:rPr lang="en-US" altLang="zh-TW" dirty="0" smtClean="0"/>
                  <a:t>An </a:t>
                </a:r>
                <a:r>
                  <a:rPr lang="en-US" altLang="zh-TW" dirty="0"/>
                  <a:t>infected node can transmit the disease to </a:t>
                </a:r>
                <a:r>
                  <a:rPr lang="en-US" altLang="zh-TW" dirty="0" smtClean="0"/>
                  <a:t>a neighboring </a:t>
                </a:r>
                <a:r>
                  <a:rPr lang="en-US" altLang="zh-TW" dirty="0"/>
                  <a:t>susceptible node </a:t>
                </a:r>
                <a:r>
                  <a:rPr lang="en-US" altLang="zh-TW" dirty="0" smtClean="0"/>
                  <a:t>(through an edge) with </a:t>
                </a:r>
                <a:r>
                  <a:rPr lang="en-US" altLang="zh-TW" dirty="0"/>
                  <a:t>a </a:t>
                </a:r>
                <a:r>
                  <a:rPr lang="en-US" altLang="zh-TW" dirty="0" smtClean="0"/>
                  <a:t>certain propagation </a:t>
                </a:r>
                <a:r>
                  <a:rPr lang="en-US" altLang="zh-TW" dirty="0"/>
                  <a:t>probability </a:t>
                </a:r>
                <a14:m>
                  <m:oMath xmlns:m="http://schemas.openxmlformats.org/officeDocument/2006/math">
                    <m:r>
                      <a:rPr lang="en-US" altLang="zh-TW" b="0" i="1" smtClean="0">
                        <a:latin typeface="Cambria Math" panose="02040503050406030204" pitchFamily="18" charset="0"/>
                      </a:rPr>
                      <m:t>𝜙</m:t>
                    </m:r>
                  </m:oMath>
                </a14:m>
                <a:r>
                  <a:rPr lang="en-US" altLang="zh-TW" dirty="0" smtClean="0"/>
                  <a:t>.</a:t>
                </a:r>
              </a:p>
              <a:p>
                <a:pPr lvl="1"/>
                <a:r>
                  <a:rPr lang="en-US" altLang="zh-TW" dirty="0"/>
                  <a:t>An infected neighboring node </a:t>
                </a:r>
                <a:r>
                  <a:rPr lang="en-US" altLang="zh-TW" dirty="0" smtClean="0"/>
                  <a:t>can continue </a:t>
                </a:r>
                <a:r>
                  <a:rPr lang="en-US" altLang="zh-TW" dirty="0"/>
                  <a:t>the propagation of the </a:t>
                </a:r>
                <a:r>
                  <a:rPr lang="en-US" altLang="zh-TW" dirty="0" smtClean="0"/>
                  <a:t>disease </a:t>
                </a:r>
                <a:r>
                  <a:rPr lang="en-US" altLang="zh-TW" dirty="0"/>
                  <a:t>to its neighbors</a:t>
                </a:r>
                <a:r>
                  <a:rPr lang="en-US" altLang="zh-TW" dirty="0" smtClean="0"/>
                  <a:t>.</a:t>
                </a:r>
              </a:p>
              <a:p>
                <a:pPr lvl="1"/>
                <a:r>
                  <a:rPr lang="en-US" altLang="zh-TW" dirty="0" smtClean="0"/>
                  <a:t>In this experiment, we consider 2-generation </a:t>
                </a:r>
                <a:r>
                  <a:rPr lang="en-US" altLang="zh-TW" dirty="0"/>
                  <a:t>cascades from </a:t>
                </a:r>
                <a:r>
                  <a:rPr lang="en-US" altLang="zh-TW" dirty="0" smtClean="0"/>
                  <a:t>seeded nodes with </a:t>
                </a:r>
                <a:r>
                  <a:rPr lang="en-US" altLang="zh-TW" dirty="0"/>
                  <a:t>propagation probability</a:t>
                </a:r>
                <a:r>
                  <a:rPr lang="en-US" altLang="zh-TW" dirty="0" smtClean="0"/>
                  <a:t> </a:t>
                </a:r>
                <a14:m>
                  <m:oMath xmlns:m="http://schemas.openxmlformats.org/officeDocument/2006/math">
                    <m:r>
                      <a:rPr lang="en-US" altLang="zh-TW" i="1">
                        <a:latin typeface="Cambria Math" panose="02040503050406030204" pitchFamily="18" charset="0"/>
                      </a:rPr>
                      <m:t>𝜙</m:t>
                    </m:r>
                    <m:r>
                      <a:rPr lang="en-US" altLang="zh-TW" b="0" i="1" smtClean="0">
                        <a:latin typeface="Cambria Math" panose="02040503050406030204" pitchFamily="18" charset="0"/>
                      </a:rPr>
                      <m:t>=0.1</m:t>
                    </m:r>
                  </m:oMath>
                </a14:m>
                <a:r>
                  <a:rPr lang="en-US" altLang="zh-TW" dirty="0" smtClean="0"/>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t="-121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DF28FB93-0A08-4E7D-8E63-9EFA29F1E093}" type="slidenum">
              <a:rPr lang="en-US" smtClean="0"/>
              <a:pPr/>
              <a:t>9</a:t>
            </a:fld>
            <a:endParaRPr lang="en-US" dirty="0"/>
          </a:p>
        </p:txBody>
      </p:sp>
      <p:sp>
        <p:nvSpPr>
          <p:cNvPr id="4" name="標題 3"/>
          <p:cNvSpPr>
            <a:spLocks noGrp="1"/>
          </p:cNvSpPr>
          <p:nvPr>
            <p:ph type="title"/>
          </p:nvPr>
        </p:nvSpPr>
        <p:spPr/>
        <p:txBody>
          <a:bodyPr/>
          <a:lstStyle/>
          <a:p>
            <a:r>
              <a:rPr lang="en-US" altLang="zh-TW" dirty="0"/>
              <a:t>Numerical </a:t>
            </a:r>
            <a:r>
              <a:rPr lang="en-US" altLang="zh-TW" dirty="0" smtClean="0"/>
              <a:t>Results (2/3)</a:t>
            </a:r>
            <a:endParaRPr lang="zh-TW" altLang="en-US" dirty="0"/>
          </a:p>
        </p:txBody>
      </p:sp>
      <p:pic>
        <p:nvPicPr>
          <p:cNvPr id="6" name="圖片 5"/>
          <p:cNvPicPr>
            <a:picLocks noChangeAspect="1"/>
          </p:cNvPicPr>
          <p:nvPr/>
        </p:nvPicPr>
        <p:blipFill>
          <a:blip r:embed="rId4"/>
          <a:stretch>
            <a:fillRect/>
          </a:stretch>
        </p:blipFill>
        <p:spPr>
          <a:xfrm>
            <a:off x="2226855" y="4694204"/>
            <a:ext cx="4405057" cy="1376777"/>
          </a:xfrm>
          <a:prstGeom prst="rect">
            <a:avLst/>
          </a:prstGeom>
        </p:spPr>
      </p:pic>
    </p:spTree>
    <p:extLst>
      <p:ext uri="{BB962C8B-B14F-4D97-AF65-F5344CB8AC3E}">
        <p14:creationId xmlns:p14="http://schemas.microsoft.com/office/powerpoint/2010/main" val="228839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b607_4_3">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Lab607_4_3" id="{F817C37D-EB72-C349-A0AB-0EAD76B5EA22}" vid="{342F8CC4-3960-FF45-8149-35F409FEBF3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Lab607_4_3</Template>
  <TotalTime>37318</TotalTime>
  <Words>613</Words>
  <Application>Microsoft Office PowerPoint</Application>
  <PresentationFormat>如螢幕大小 (4:3)</PresentationFormat>
  <Paragraphs>71</Paragraphs>
  <Slides>10</Slides>
  <Notes>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新細明體</vt:lpstr>
      <vt:lpstr>Calibri</vt:lpstr>
      <vt:lpstr>Cambria Math</vt:lpstr>
      <vt:lpstr>Times New Roman</vt:lpstr>
      <vt:lpstr>Verdana</vt:lpstr>
      <vt:lpstr>Wingdings 2</vt:lpstr>
      <vt:lpstr>Wingdings 3</vt:lpstr>
      <vt:lpstr>Lab607_4_3</vt:lpstr>
      <vt:lpstr>Main Results (1/2)</vt:lpstr>
      <vt:lpstr>Main Results (2/2)</vt:lpstr>
      <vt:lpstr>Pooled Testing on a Graph (1/5)</vt:lpstr>
      <vt:lpstr>Pooled Testing on a Graph (2/5)</vt:lpstr>
      <vt:lpstr>Pooled Testing on a Graph (3/5)</vt:lpstr>
      <vt:lpstr>Pooled Testing on a Graph (4/5)</vt:lpstr>
      <vt:lpstr>Pooled Testing on a Graph (5/5)</vt:lpstr>
      <vt:lpstr>Numerical Results (1/3)</vt:lpstr>
      <vt:lpstr>Numerical Results (2/3)</vt:lpstr>
      <vt:lpstr>Numerical Results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owner</dc:creator>
  <cp:lastModifiedBy>cschang</cp:lastModifiedBy>
  <cp:revision>893</cp:revision>
  <cp:lastPrinted>2022-03-20T09:23:46Z</cp:lastPrinted>
  <dcterms:created xsi:type="dcterms:W3CDTF">2018-07-02T05:24:52Z</dcterms:created>
  <dcterms:modified xsi:type="dcterms:W3CDTF">2023-10-27T16:51:04Z</dcterms:modified>
</cp:coreProperties>
</file>